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5" r:id="rId28"/>
    <p:sldId id="286" r:id="rId29"/>
    <p:sldId id="282" r:id="rId30"/>
  </p:sldIdLst>
  <p:sldSz cx="18288000" cy="10287000"/>
  <p:notesSz cx="6858000" cy="9144000"/>
  <p:embeddedFontLst>
    <p:embeddedFont>
      <p:font typeface="可画手书" panose="02020500000000000000" charset="-122"/>
      <p:regular r:id="rId31"/>
    </p:embeddedFont>
    <p:embeddedFont>
      <p:font typeface="Achshelo" panose="02020500000000000000" charset="-79"/>
      <p:regular r:id="rId32"/>
    </p:embeddedFont>
    <p:embeddedFont>
      <p:font typeface="Bryndan Write" panose="02020500000000000000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relia" panose="02020500000000000000" charset="0"/>
      <p:regular r:id="rId38"/>
    </p:embeddedFont>
    <p:embeddedFont>
      <p:font typeface="Dosis" pitchFamily="2" charset="0"/>
      <p:regular r:id="rId39"/>
      <p:bold r:id="rId40"/>
    </p:embeddedFont>
    <p:embeddedFont>
      <p:font typeface="Krabuler" panose="02020500000000000000" charset="0"/>
      <p:regular r:id="rId41"/>
    </p:embeddedFont>
    <p:embeddedFont>
      <p:font typeface="Now Bold" panose="02020500000000000000" charset="0"/>
      <p:regular r:id="rId42"/>
    </p:embeddedFont>
    <p:embeddedFont>
      <p:font typeface="Open Sans 1" panose="02020500000000000000" charset="0"/>
      <p:regular r:id="rId43"/>
    </p:embeddedFont>
    <p:embeddedFont>
      <p:font typeface="Open Sans 1 Bold" panose="02020500000000000000" charset="0"/>
      <p:regular r:id="rId44"/>
    </p:embeddedFont>
    <p:embeddedFont>
      <p:font typeface="Open Sans 2" panose="02020500000000000000" charset="0"/>
      <p:regular r:id="rId45"/>
    </p:embeddedFont>
    <p:embeddedFont>
      <p:font typeface="Open Sans 2 Bold" panose="02020500000000000000" charset="0"/>
      <p:regular r:id="rId46"/>
    </p:embeddedFont>
    <p:embeddedFont>
      <p:font typeface="微軟正黑體" panose="020B0604030504040204" pitchFamily="34" charset="-12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品佑 陳" userId="b47096fc5e872c87" providerId="LiveId" clId="{8A6C8B38-DD05-43C2-B2B4-41A9B4D8A1D9}"/>
    <pc:docChg chg="modSld">
      <pc:chgData name="品佑 陳" userId="b47096fc5e872c87" providerId="LiveId" clId="{8A6C8B38-DD05-43C2-B2B4-41A9B4D8A1D9}" dt="2023-12-26T07:13:22.752" v="5" actId="166"/>
      <pc:docMkLst>
        <pc:docMk/>
      </pc:docMkLst>
      <pc:sldChg chg="addSp modSp mod">
        <pc:chgData name="品佑 陳" userId="b47096fc5e872c87" providerId="LiveId" clId="{8A6C8B38-DD05-43C2-B2B4-41A9B4D8A1D9}" dt="2023-12-26T07:13:22.752" v="5" actId="166"/>
        <pc:sldMkLst>
          <pc:docMk/>
          <pc:sldMk cId="0" sldId="268"/>
        </pc:sldMkLst>
        <pc:spChg chg="ord">
          <ac:chgData name="品佑 陳" userId="b47096fc5e872c87" providerId="LiveId" clId="{8A6C8B38-DD05-43C2-B2B4-41A9B4D8A1D9}" dt="2023-12-26T07:13:22.752" v="5" actId="166"/>
          <ac:spMkLst>
            <pc:docMk/>
            <pc:sldMk cId="0" sldId="268"/>
            <ac:spMk id="5" creationId="{00000000-0000-0000-0000-000000000000}"/>
          </ac:spMkLst>
        </pc:spChg>
        <pc:picChg chg="add mod">
          <ac:chgData name="品佑 陳" userId="b47096fc5e872c87" providerId="LiveId" clId="{8A6C8B38-DD05-43C2-B2B4-41A9B4D8A1D9}" dt="2023-12-26T07:13:18.302" v="4" actId="14100"/>
          <ac:picMkLst>
            <pc:docMk/>
            <pc:sldMk cId="0" sldId="268"/>
            <ac:picMk id="37" creationId="{A3FAC0EB-74F5-EFB4-D4D2-28279908124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53.png"/><Relationship Id="rId5" Type="http://schemas.openxmlformats.org/officeDocument/2006/relationships/image" Target="../media/image28.png"/><Relationship Id="rId10" Type="http://schemas.openxmlformats.org/officeDocument/2006/relationships/image" Target="../media/image51.png"/><Relationship Id="rId4" Type="http://schemas.openxmlformats.org/officeDocument/2006/relationships/image" Target="../media/image21.sv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60.png"/><Relationship Id="rId18" Type="http://schemas.openxmlformats.org/officeDocument/2006/relationships/image" Target="../media/image19.svg"/><Relationship Id="rId3" Type="http://schemas.openxmlformats.org/officeDocument/2006/relationships/image" Target="../media/image24.png"/><Relationship Id="rId7" Type="http://schemas.openxmlformats.org/officeDocument/2006/relationships/image" Target="../media/image56.png"/><Relationship Id="rId12" Type="http://schemas.openxmlformats.org/officeDocument/2006/relationships/image" Target="../media/image29.sv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28.png"/><Relationship Id="rId5" Type="http://schemas.openxmlformats.org/officeDocument/2006/relationships/image" Target="../media/image54.png"/><Relationship Id="rId15" Type="http://schemas.openxmlformats.org/officeDocument/2006/relationships/image" Target="../media/image50.png"/><Relationship Id="rId10" Type="http://schemas.openxmlformats.org/officeDocument/2006/relationships/image" Target="../media/image59.svg"/><Relationship Id="rId4" Type="http://schemas.openxmlformats.org/officeDocument/2006/relationships/image" Target="../media/image25.svg"/><Relationship Id="rId9" Type="http://schemas.openxmlformats.org/officeDocument/2006/relationships/image" Target="../media/image58.png"/><Relationship Id="rId14" Type="http://schemas.openxmlformats.org/officeDocument/2006/relationships/image" Target="../media/image6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28.png"/><Relationship Id="rId18" Type="http://schemas.openxmlformats.org/officeDocument/2006/relationships/image" Target="../media/image27.sv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26.png"/><Relationship Id="rId2" Type="http://schemas.openxmlformats.org/officeDocument/2006/relationships/image" Target="../media/image1.jpeg"/><Relationship Id="rId16" Type="http://schemas.openxmlformats.org/officeDocument/2006/relationships/image" Target="../media/image51.pn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68.png"/><Relationship Id="rId5" Type="http://schemas.openxmlformats.org/officeDocument/2006/relationships/image" Target="../media/image22.png"/><Relationship Id="rId15" Type="http://schemas.openxmlformats.org/officeDocument/2006/relationships/image" Target="../media/image50.png"/><Relationship Id="rId10" Type="http://schemas.openxmlformats.org/officeDocument/2006/relationships/image" Target="../media/image67.svg"/><Relationship Id="rId19" Type="http://schemas.openxmlformats.org/officeDocument/2006/relationships/image" Target="../media/image18.png"/><Relationship Id="rId4" Type="http://schemas.openxmlformats.org/officeDocument/2006/relationships/image" Target="../media/image63.svg"/><Relationship Id="rId9" Type="http://schemas.openxmlformats.org/officeDocument/2006/relationships/image" Target="../media/image66.png"/><Relationship Id="rId14" Type="http://schemas.openxmlformats.org/officeDocument/2006/relationships/image" Target="../media/image29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13" Type="http://schemas.openxmlformats.org/officeDocument/2006/relationships/image" Target="../media/image70.png"/><Relationship Id="rId18" Type="http://schemas.openxmlformats.org/officeDocument/2006/relationships/image" Target="../media/image27.svg"/><Relationship Id="rId3" Type="http://schemas.openxmlformats.org/officeDocument/2006/relationships/image" Target="../media/image62.png"/><Relationship Id="rId21" Type="http://schemas.openxmlformats.org/officeDocument/2006/relationships/image" Target="../media/image72.png"/><Relationship Id="rId7" Type="http://schemas.openxmlformats.org/officeDocument/2006/relationships/image" Target="../media/image66.png"/><Relationship Id="rId12" Type="http://schemas.openxmlformats.org/officeDocument/2006/relationships/image" Target="../media/image51.png"/><Relationship Id="rId17" Type="http://schemas.openxmlformats.org/officeDocument/2006/relationships/image" Target="../media/image26.png"/><Relationship Id="rId2" Type="http://schemas.openxmlformats.org/officeDocument/2006/relationships/image" Target="../media/image1.jpeg"/><Relationship Id="rId16" Type="http://schemas.openxmlformats.org/officeDocument/2006/relationships/image" Target="../media/image69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50.png"/><Relationship Id="rId5" Type="http://schemas.openxmlformats.org/officeDocument/2006/relationships/image" Target="../media/image22.png"/><Relationship Id="rId15" Type="http://schemas.openxmlformats.org/officeDocument/2006/relationships/image" Target="../media/image68.png"/><Relationship Id="rId23" Type="http://schemas.openxmlformats.org/officeDocument/2006/relationships/image" Target="../media/image65.svg"/><Relationship Id="rId10" Type="http://schemas.openxmlformats.org/officeDocument/2006/relationships/image" Target="../media/image29.svg"/><Relationship Id="rId19" Type="http://schemas.openxmlformats.org/officeDocument/2006/relationships/image" Target="../media/image18.png"/><Relationship Id="rId4" Type="http://schemas.openxmlformats.org/officeDocument/2006/relationships/image" Target="../media/image63.svg"/><Relationship Id="rId9" Type="http://schemas.openxmlformats.org/officeDocument/2006/relationships/image" Target="../media/image28.png"/><Relationship Id="rId14" Type="http://schemas.openxmlformats.org/officeDocument/2006/relationships/image" Target="../media/image71.svg"/><Relationship Id="rId22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79.png"/><Relationship Id="rId18" Type="http://schemas.openxmlformats.org/officeDocument/2006/relationships/image" Target="../media/image19.svg"/><Relationship Id="rId3" Type="http://schemas.openxmlformats.org/officeDocument/2006/relationships/image" Target="../media/image73.png"/><Relationship Id="rId7" Type="http://schemas.openxmlformats.org/officeDocument/2006/relationships/image" Target="../media/image28.png"/><Relationship Id="rId12" Type="http://schemas.openxmlformats.org/officeDocument/2006/relationships/image" Target="../media/image78.svg"/><Relationship Id="rId17" Type="http://schemas.openxmlformats.org/officeDocument/2006/relationships/image" Target="../media/image18.png"/><Relationship Id="rId2" Type="http://schemas.openxmlformats.org/officeDocument/2006/relationships/image" Target="../media/image1.jpeg"/><Relationship Id="rId16" Type="http://schemas.openxmlformats.org/officeDocument/2006/relationships/image" Target="../media/image8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77.png"/><Relationship Id="rId5" Type="http://schemas.openxmlformats.org/officeDocument/2006/relationships/image" Target="../media/image75.png"/><Relationship Id="rId15" Type="http://schemas.openxmlformats.org/officeDocument/2006/relationships/image" Target="../media/image81.png"/><Relationship Id="rId10" Type="http://schemas.openxmlformats.org/officeDocument/2006/relationships/image" Target="../media/image51.png"/><Relationship Id="rId4" Type="http://schemas.openxmlformats.org/officeDocument/2006/relationships/image" Target="../media/image74.svg"/><Relationship Id="rId9" Type="http://schemas.openxmlformats.org/officeDocument/2006/relationships/image" Target="../media/image50.png"/><Relationship Id="rId14" Type="http://schemas.openxmlformats.org/officeDocument/2006/relationships/image" Target="../media/image8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13" Type="http://schemas.openxmlformats.org/officeDocument/2006/relationships/image" Target="../media/image18.png"/><Relationship Id="rId3" Type="http://schemas.openxmlformats.org/officeDocument/2006/relationships/image" Target="../media/image50.png"/><Relationship Id="rId7" Type="http://schemas.openxmlformats.org/officeDocument/2006/relationships/image" Target="../media/image85.png"/><Relationship Id="rId12" Type="http://schemas.openxmlformats.org/officeDocument/2006/relationships/image" Target="../media/image2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svg"/><Relationship Id="rId11" Type="http://schemas.openxmlformats.org/officeDocument/2006/relationships/image" Target="../media/image28.png"/><Relationship Id="rId5" Type="http://schemas.openxmlformats.org/officeDocument/2006/relationships/image" Target="../media/image83.png"/><Relationship Id="rId10" Type="http://schemas.openxmlformats.org/officeDocument/2006/relationships/image" Target="../media/image88.svg"/><Relationship Id="rId4" Type="http://schemas.openxmlformats.org/officeDocument/2006/relationships/image" Target="../media/image51.png"/><Relationship Id="rId9" Type="http://schemas.openxmlformats.org/officeDocument/2006/relationships/image" Target="../media/image87.png"/><Relationship Id="rId1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28.png"/><Relationship Id="rId12" Type="http://schemas.openxmlformats.org/officeDocument/2006/relationships/image" Target="../media/image94.sv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5" Type="http://schemas.openxmlformats.org/officeDocument/2006/relationships/image" Target="../media/image18.png"/><Relationship Id="rId10" Type="http://schemas.openxmlformats.org/officeDocument/2006/relationships/image" Target="../media/image51.png"/><Relationship Id="rId4" Type="http://schemas.openxmlformats.org/officeDocument/2006/relationships/image" Target="../media/image90.svg"/><Relationship Id="rId9" Type="http://schemas.openxmlformats.org/officeDocument/2006/relationships/image" Target="../media/image50.png"/><Relationship Id="rId14" Type="http://schemas.openxmlformats.org/officeDocument/2006/relationships/image" Target="../media/image96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9.svg"/><Relationship Id="rId3" Type="http://schemas.openxmlformats.org/officeDocument/2006/relationships/image" Target="../media/image89.png"/><Relationship Id="rId7" Type="http://schemas.openxmlformats.org/officeDocument/2006/relationships/image" Target="../media/image28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51.png"/><Relationship Id="rId4" Type="http://schemas.openxmlformats.org/officeDocument/2006/relationships/image" Target="../media/image90.svg"/><Relationship Id="rId9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00.png"/><Relationship Id="rId18" Type="http://schemas.openxmlformats.org/officeDocument/2006/relationships/image" Target="../media/image94.svg"/><Relationship Id="rId3" Type="http://schemas.openxmlformats.org/officeDocument/2006/relationships/image" Target="../media/image98.png"/><Relationship Id="rId21" Type="http://schemas.openxmlformats.org/officeDocument/2006/relationships/image" Target="../media/image104.png"/><Relationship Id="rId7" Type="http://schemas.openxmlformats.org/officeDocument/2006/relationships/image" Target="../media/image58.png"/><Relationship Id="rId12" Type="http://schemas.openxmlformats.org/officeDocument/2006/relationships/image" Target="../media/image51.png"/><Relationship Id="rId17" Type="http://schemas.openxmlformats.org/officeDocument/2006/relationships/image" Target="../media/image93.png"/><Relationship Id="rId2" Type="http://schemas.openxmlformats.org/officeDocument/2006/relationships/image" Target="../media/image1.jpeg"/><Relationship Id="rId16" Type="http://schemas.openxmlformats.org/officeDocument/2006/relationships/image" Target="../media/image103.svg"/><Relationship Id="rId20" Type="http://schemas.openxmlformats.org/officeDocument/2006/relationships/image" Target="../media/image96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50.png"/><Relationship Id="rId24" Type="http://schemas.openxmlformats.org/officeDocument/2006/relationships/image" Target="../media/image19.svg"/><Relationship Id="rId5" Type="http://schemas.openxmlformats.org/officeDocument/2006/relationships/image" Target="../media/image56.png"/><Relationship Id="rId15" Type="http://schemas.openxmlformats.org/officeDocument/2006/relationships/image" Target="../media/image102.png"/><Relationship Id="rId23" Type="http://schemas.openxmlformats.org/officeDocument/2006/relationships/image" Target="../media/image18.png"/><Relationship Id="rId10" Type="http://schemas.openxmlformats.org/officeDocument/2006/relationships/image" Target="../media/image29.svg"/><Relationship Id="rId19" Type="http://schemas.openxmlformats.org/officeDocument/2006/relationships/image" Target="../media/image95.png"/><Relationship Id="rId4" Type="http://schemas.openxmlformats.org/officeDocument/2006/relationships/image" Target="../media/image99.svg"/><Relationship Id="rId9" Type="http://schemas.openxmlformats.org/officeDocument/2006/relationships/image" Target="../media/image28.png"/><Relationship Id="rId14" Type="http://schemas.openxmlformats.org/officeDocument/2006/relationships/image" Target="../media/image101.svg"/><Relationship Id="rId22" Type="http://schemas.openxmlformats.org/officeDocument/2006/relationships/image" Target="../media/image10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8.png"/><Relationship Id="rId3" Type="http://schemas.openxmlformats.org/officeDocument/2006/relationships/image" Target="../media/image106.png"/><Relationship Id="rId7" Type="http://schemas.openxmlformats.org/officeDocument/2006/relationships/image" Target="../media/image50.png"/><Relationship Id="rId12" Type="http://schemas.openxmlformats.org/officeDocument/2006/relationships/image" Target="../media/image111.sv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svg"/><Relationship Id="rId11" Type="http://schemas.openxmlformats.org/officeDocument/2006/relationships/image" Target="../media/image110.png"/><Relationship Id="rId5" Type="http://schemas.openxmlformats.org/officeDocument/2006/relationships/image" Target="../media/image108.png"/><Relationship Id="rId15" Type="http://schemas.openxmlformats.org/officeDocument/2006/relationships/image" Target="../media/image18.png"/><Relationship Id="rId10" Type="http://schemas.openxmlformats.org/officeDocument/2006/relationships/image" Target="../media/image29.svg"/><Relationship Id="rId4" Type="http://schemas.openxmlformats.org/officeDocument/2006/relationships/image" Target="../media/image107.svg"/><Relationship Id="rId9" Type="http://schemas.openxmlformats.org/officeDocument/2006/relationships/image" Target="../media/image28.png"/><Relationship Id="rId14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18.png"/><Relationship Id="rId3" Type="http://schemas.openxmlformats.org/officeDocument/2006/relationships/image" Target="../media/image26.png"/><Relationship Id="rId7" Type="http://schemas.openxmlformats.org/officeDocument/2006/relationships/image" Target="../media/image39.png"/><Relationship Id="rId12" Type="http://schemas.openxmlformats.org/officeDocument/2006/relationships/image" Target="../media/image11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12.png"/><Relationship Id="rId5" Type="http://schemas.openxmlformats.org/officeDocument/2006/relationships/image" Target="../media/image28.png"/><Relationship Id="rId10" Type="http://schemas.openxmlformats.org/officeDocument/2006/relationships/image" Target="../media/image51.png"/><Relationship Id="rId4" Type="http://schemas.openxmlformats.org/officeDocument/2006/relationships/image" Target="../media/image27.svg"/><Relationship Id="rId9" Type="http://schemas.openxmlformats.org/officeDocument/2006/relationships/image" Target="../media/image50.png"/><Relationship Id="rId14" Type="http://schemas.openxmlformats.org/officeDocument/2006/relationships/image" Target="../media/image1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openxmlformats.org/officeDocument/2006/relationships/image" Target="../media/image27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16.png"/><Relationship Id="rId3" Type="http://schemas.openxmlformats.org/officeDocument/2006/relationships/image" Target="../media/image89.png"/><Relationship Id="rId7" Type="http://schemas.openxmlformats.org/officeDocument/2006/relationships/image" Target="../media/image28.png"/><Relationship Id="rId12" Type="http://schemas.openxmlformats.org/officeDocument/2006/relationships/image" Target="../media/image94.sv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5" Type="http://schemas.openxmlformats.org/officeDocument/2006/relationships/image" Target="../media/image18.png"/><Relationship Id="rId10" Type="http://schemas.openxmlformats.org/officeDocument/2006/relationships/image" Target="../media/image51.png"/><Relationship Id="rId4" Type="http://schemas.openxmlformats.org/officeDocument/2006/relationships/image" Target="../media/image90.svg"/><Relationship Id="rId9" Type="http://schemas.openxmlformats.org/officeDocument/2006/relationships/image" Target="../media/image50.png"/><Relationship Id="rId14" Type="http://schemas.openxmlformats.org/officeDocument/2006/relationships/image" Target="../media/image117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16.png"/><Relationship Id="rId18" Type="http://schemas.openxmlformats.org/officeDocument/2006/relationships/image" Target="../media/image121.svg"/><Relationship Id="rId3" Type="http://schemas.openxmlformats.org/officeDocument/2006/relationships/image" Target="../media/image89.png"/><Relationship Id="rId21" Type="http://schemas.openxmlformats.org/officeDocument/2006/relationships/image" Target="../media/image18.png"/><Relationship Id="rId7" Type="http://schemas.openxmlformats.org/officeDocument/2006/relationships/image" Target="../media/image28.png"/><Relationship Id="rId12" Type="http://schemas.openxmlformats.org/officeDocument/2006/relationships/image" Target="../media/image94.svg"/><Relationship Id="rId17" Type="http://schemas.openxmlformats.org/officeDocument/2006/relationships/image" Target="../media/image120.png"/><Relationship Id="rId2" Type="http://schemas.openxmlformats.org/officeDocument/2006/relationships/image" Target="../media/image1.jpeg"/><Relationship Id="rId16" Type="http://schemas.openxmlformats.org/officeDocument/2006/relationships/image" Target="../media/image119.svg"/><Relationship Id="rId20" Type="http://schemas.openxmlformats.org/officeDocument/2006/relationships/image" Target="../media/image1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5" Type="http://schemas.openxmlformats.org/officeDocument/2006/relationships/image" Target="../media/image118.png"/><Relationship Id="rId10" Type="http://schemas.openxmlformats.org/officeDocument/2006/relationships/image" Target="../media/image51.png"/><Relationship Id="rId19" Type="http://schemas.openxmlformats.org/officeDocument/2006/relationships/image" Target="../media/image122.png"/><Relationship Id="rId4" Type="http://schemas.openxmlformats.org/officeDocument/2006/relationships/image" Target="../media/image90.svg"/><Relationship Id="rId9" Type="http://schemas.openxmlformats.org/officeDocument/2006/relationships/image" Target="../media/image50.png"/><Relationship Id="rId14" Type="http://schemas.openxmlformats.org/officeDocument/2006/relationships/image" Target="../media/image117.svg"/><Relationship Id="rId22" Type="http://schemas.openxmlformats.org/officeDocument/2006/relationships/image" Target="../media/image1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28.png"/><Relationship Id="rId12" Type="http://schemas.openxmlformats.org/officeDocument/2006/relationships/image" Target="../media/image94.sv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5" Type="http://schemas.openxmlformats.org/officeDocument/2006/relationships/image" Target="../media/image18.png"/><Relationship Id="rId10" Type="http://schemas.openxmlformats.org/officeDocument/2006/relationships/image" Target="../media/image51.png"/><Relationship Id="rId4" Type="http://schemas.openxmlformats.org/officeDocument/2006/relationships/image" Target="../media/image90.svg"/><Relationship Id="rId9" Type="http://schemas.openxmlformats.org/officeDocument/2006/relationships/image" Target="../media/image50.png"/><Relationship Id="rId14" Type="http://schemas.openxmlformats.org/officeDocument/2006/relationships/image" Target="../media/image9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28.png"/><Relationship Id="rId12" Type="http://schemas.openxmlformats.org/officeDocument/2006/relationships/image" Target="../media/image94.svg"/><Relationship Id="rId2" Type="http://schemas.openxmlformats.org/officeDocument/2006/relationships/image" Target="../media/image1.jpe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5" Type="http://schemas.openxmlformats.org/officeDocument/2006/relationships/image" Target="../media/image18.png"/><Relationship Id="rId10" Type="http://schemas.openxmlformats.org/officeDocument/2006/relationships/image" Target="../media/image51.png"/><Relationship Id="rId4" Type="http://schemas.openxmlformats.org/officeDocument/2006/relationships/image" Target="../media/image90.svg"/><Relationship Id="rId9" Type="http://schemas.openxmlformats.org/officeDocument/2006/relationships/image" Target="../media/image50.png"/><Relationship Id="rId14" Type="http://schemas.openxmlformats.org/officeDocument/2006/relationships/image" Target="../media/image9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89.png"/><Relationship Id="rId7" Type="http://schemas.openxmlformats.org/officeDocument/2006/relationships/image" Target="../media/image28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18.png"/><Relationship Id="rId5" Type="http://schemas.openxmlformats.org/officeDocument/2006/relationships/image" Target="../media/image91.png"/><Relationship Id="rId10" Type="http://schemas.openxmlformats.org/officeDocument/2006/relationships/image" Target="../media/image51.png"/><Relationship Id="rId4" Type="http://schemas.openxmlformats.org/officeDocument/2006/relationships/image" Target="../media/image90.sv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89.png"/><Relationship Id="rId7" Type="http://schemas.openxmlformats.org/officeDocument/2006/relationships/image" Target="../media/image28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18.png"/><Relationship Id="rId5" Type="http://schemas.openxmlformats.org/officeDocument/2006/relationships/image" Target="../media/image91.png"/><Relationship Id="rId10" Type="http://schemas.openxmlformats.org/officeDocument/2006/relationships/image" Target="../media/image51.png"/><Relationship Id="rId4" Type="http://schemas.openxmlformats.org/officeDocument/2006/relationships/image" Target="../media/image90.sv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24.png"/><Relationship Id="rId3" Type="http://schemas.openxmlformats.org/officeDocument/2006/relationships/image" Target="../media/image89.png"/><Relationship Id="rId7" Type="http://schemas.openxmlformats.org/officeDocument/2006/relationships/image" Target="../media/image28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18.png"/><Relationship Id="rId5" Type="http://schemas.openxmlformats.org/officeDocument/2006/relationships/image" Target="../media/image91.png"/><Relationship Id="rId10" Type="http://schemas.openxmlformats.org/officeDocument/2006/relationships/image" Target="../media/image51.png"/><Relationship Id="rId4" Type="http://schemas.openxmlformats.org/officeDocument/2006/relationships/image" Target="../media/image90.svg"/><Relationship Id="rId9" Type="http://schemas.openxmlformats.org/officeDocument/2006/relationships/image" Target="../media/image50.png"/><Relationship Id="rId14" Type="http://schemas.openxmlformats.org/officeDocument/2006/relationships/image" Target="../media/image1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26.png"/><Relationship Id="rId3" Type="http://schemas.openxmlformats.org/officeDocument/2006/relationships/image" Target="../media/image89.png"/><Relationship Id="rId7" Type="http://schemas.openxmlformats.org/officeDocument/2006/relationships/image" Target="../media/image28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18.png"/><Relationship Id="rId5" Type="http://schemas.openxmlformats.org/officeDocument/2006/relationships/image" Target="../media/image91.png"/><Relationship Id="rId10" Type="http://schemas.openxmlformats.org/officeDocument/2006/relationships/image" Target="../media/image51.png"/><Relationship Id="rId4" Type="http://schemas.openxmlformats.org/officeDocument/2006/relationships/image" Target="../media/image90.svg"/><Relationship Id="rId9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image" Target="../media/image1.jpeg"/><Relationship Id="rId16" Type="http://schemas.openxmlformats.org/officeDocument/2006/relationships/image" Target="../media/image33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svg"/><Relationship Id="rId19" Type="http://schemas.openxmlformats.org/officeDocument/2006/relationships/image" Target="../media/image18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6.g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19.svg"/><Relationship Id="rId2" Type="http://schemas.openxmlformats.org/officeDocument/2006/relationships/image" Target="../media/image1.jpe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8.sv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image" Target="../media/image4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41.png"/><Relationship Id="rId5" Type="http://schemas.openxmlformats.org/officeDocument/2006/relationships/image" Target="../media/image26.png"/><Relationship Id="rId10" Type="http://schemas.openxmlformats.org/officeDocument/2006/relationships/image" Target="../media/image40.svg"/><Relationship Id="rId4" Type="http://schemas.openxmlformats.org/officeDocument/2006/relationships/image" Target="../media/image21.svg"/><Relationship Id="rId9" Type="http://schemas.openxmlformats.org/officeDocument/2006/relationships/image" Target="../media/image39.png"/><Relationship Id="rId1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20.png"/><Relationship Id="rId7" Type="http://schemas.openxmlformats.org/officeDocument/2006/relationships/image" Target="../media/image43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8.png"/><Relationship Id="rId5" Type="http://schemas.openxmlformats.org/officeDocument/2006/relationships/image" Target="../media/image28.png"/><Relationship Id="rId10" Type="http://schemas.openxmlformats.org/officeDocument/2006/relationships/image" Target="../media/image46.svg"/><Relationship Id="rId4" Type="http://schemas.openxmlformats.org/officeDocument/2006/relationships/image" Target="../media/image21.sv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19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18.png"/><Relationship Id="rId5" Type="http://schemas.openxmlformats.org/officeDocument/2006/relationships/image" Target="../media/image28.png"/><Relationship Id="rId10" Type="http://schemas.openxmlformats.org/officeDocument/2006/relationships/image" Target="../media/image48.svg"/><Relationship Id="rId4" Type="http://schemas.openxmlformats.org/officeDocument/2006/relationships/image" Target="../media/image21.sv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51.png"/><Relationship Id="rId5" Type="http://schemas.openxmlformats.org/officeDocument/2006/relationships/image" Target="../media/image28.png"/><Relationship Id="rId10" Type="http://schemas.openxmlformats.org/officeDocument/2006/relationships/image" Target="../media/image50.png"/><Relationship Id="rId4" Type="http://schemas.openxmlformats.org/officeDocument/2006/relationships/image" Target="../media/image21.sv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9.sv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11" Type="http://schemas.openxmlformats.org/officeDocument/2006/relationships/image" Target="../media/image52.png"/><Relationship Id="rId5" Type="http://schemas.openxmlformats.org/officeDocument/2006/relationships/image" Target="../media/image28.png"/><Relationship Id="rId10" Type="http://schemas.openxmlformats.org/officeDocument/2006/relationships/image" Target="../media/image51.png"/><Relationship Id="rId4" Type="http://schemas.openxmlformats.org/officeDocument/2006/relationships/image" Target="../media/image21.sv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4133063" y="3971631"/>
            <a:ext cx="8924865" cy="1492887"/>
          </a:xfrm>
          <a:custGeom>
            <a:avLst/>
            <a:gdLst/>
            <a:ahLst/>
            <a:cxnLst/>
            <a:rect l="l" t="t" r="r" b="b"/>
            <a:pathLst>
              <a:path w="8924865" h="1492887">
                <a:moveTo>
                  <a:pt x="0" y="0"/>
                </a:moveTo>
                <a:lnTo>
                  <a:pt x="8924865" y="0"/>
                </a:lnTo>
                <a:lnTo>
                  <a:pt x="8924865" y="1492887"/>
                </a:lnTo>
                <a:lnTo>
                  <a:pt x="0" y="149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718992" y="1972976"/>
            <a:ext cx="9753008" cy="333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2"/>
              </a:lnSpc>
            </a:pPr>
            <a:r>
              <a:rPr lang="en-US" sz="17487">
                <a:solidFill>
                  <a:srgbClr val="01070A"/>
                </a:solidFill>
                <a:ea typeface="王漢宗顏楷體"/>
              </a:rPr>
              <a:t>物理資聊</a:t>
            </a:r>
          </a:p>
        </p:txBody>
      </p:sp>
      <p:sp>
        <p:nvSpPr>
          <p:cNvPr id="5" name="Freeform 5"/>
          <p:cNvSpPr/>
          <p:nvPr/>
        </p:nvSpPr>
        <p:spPr>
          <a:xfrm>
            <a:off x="424706" y="5464518"/>
            <a:ext cx="4012877" cy="4034885"/>
          </a:xfrm>
          <a:custGeom>
            <a:avLst/>
            <a:gdLst/>
            <a:ahLst/>
            <a:cxnLst/>
            <a:rect l="l" t="t" r="r" b="b"/>
            <a:pathLst>
              <a:path w="4012877" h="4034885">
                <a:moveTo>
                  <a:pt x="0" y="0"/>
                </a:moveTo>
                <a:lnTo>
                  <a:pt x="4012877" y="0"/>
                </a:lnTo>
                <a:lnTo>
                  <a:pt x="4012877" y="4034885"/>
                </a:lnTo>
                <a:lnTo>
                  <a:pt x="0" y="403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842571" y="292089"/>
            <a:ext cx="5078146" cy="3537488"/>
          </a:xfrm>
          <a:custGeom>
            <a:avLst/>
            <a:gdLst/>
            <a:ahLst/>
            <a:cxnLst/>
            <a:rect l="l" t="t" r="r" b="b"/>
            <a:pathLst>
              <a:path w="5078146" h="3537488">
                <a:moveTo>
                  <a:pt x="0" y="0"/>
                </a:moveTo>
                <a:lnTo>
                  <a:pt x="5078146" y="0"/>
                </a:lnTo>
                <a:lnTo>
                  <a:pt x="5078146" y="3537488"/>
                </a:lnTo>
                <a:lnTo>
                  <a:pt x="0" y="3537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662791" y="523154"/>
            <a:ext cx="2902019" cy="3075357"/>
          </a:xfrm>
          <a:custGeom>
            <a:avLst/>
            <a:gdLst/>
            <a:ahLst/>
            <a:cxnLst/>
            <a:rect l="l" t="t" r="r" b="b"/>
            <a:pathLst>
              <a:path w="2902019" h="3075357">
                <a:moveTo>
                  <a:pt x="0" y="0"/>
                </a:moveTo>
                <a:lnTo>
                  <a:pt x="2902019" y="0"/>
                </a:lnTo>
                <a:lnTo>
                  <a:pt x="2902019" y="3075358"/>
                </a:lnTo>
                <a:lnTo>
                  <a:pt x="0" y="3075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424706" y="371739"/>
            <a:ext cx="3378189" cy="3378189"/>
          </a:xfrm>
          <a:custGeom>
            <a:avLst/>
            <a:gdLst/>
            <a:ahLst/>
            <a:cxnLst/>
            <a:rect l="l" t="t" r="r" b="b"/>
            <a:pathLst>
              <a:path w="3378189" h="3378189">
                <a:moveTo>
                  <a:pt x="0" y="0"/>
                </a:moveTo>
                <a:lnTo>
                  <a:pt x="3378189" y="0"/>
                </a:lnTo>
                <a:lnTo>
                  <a:pt x="3378189" y="3378188"/>
                </a:lnTo>
                <a:lnTo>
                  <a:pt x="0" y="33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852552" y="5856922"/>
            <a:ext cx="12406748" cy="385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ea typeface="Open Sans 1 Bold"/>
              </a:rPr>
              <a:t>組        別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：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第十組</a:t>
            </a:r>
            <a:endParaRPr lang="en-US" sz="4363" dirty="0">
              <a:solidFill>
                <a:srgbClr val="01070A"/>
              </a:solidFill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指導教授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： 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施雅月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     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教授</a:t>
            </a:r>
            <a:endParaRPr lang="en-US" sz="4363" dirty="0">
              <a:solidFill>
                <a:srgbClr val="01070A"/>
              </a:solidFill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學        生： 1104524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張棕焜</a:t>
            </a: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1104526 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陳品佑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                1104557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陳重宇</a:t>
            </a: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1104559 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李文豪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                1104562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莊立倫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301447" y="7820701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2818359" y="5002732"/>
            <a:ext cx="13079909" cy="2915747"/>
          </a:xfrm>
          <a:custGeom>
            <a:avLst/>
            <a:gdLst/>
            <a:ahLst/>
            <a:cxnLst/>
            <a:rect l="l" t="t" r="r" b="b"/>
            <a:pathLst>
              <a:path w="13079909" h="2915747">
                <a:moveTo>
                  <a:pt x="0" y="0"/>
                </a:moveTo>
                <a:lnTo>
                  <a:pt x="13079909" y="0"/>
                </a:lnTo>
                <a:lnTo>
                  <a:pt x="13079909" y="2915747"/>
                </a:lnTo>
                <a:lnTo>
                  <a:pt x="0" y="2915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>
                <a:solidFill>
                  <a:srgbClr val="01070A"/>
                </a:solidFill>
                <a:ea typeface="Open Sans 1 Bold"/>
              </a:rPr>
              <a:t>問卷結果分析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74548" y="443680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10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1842" cy="2452800"/>
            </a:xfrm>
            <a:custGeom>
              <a:avLst/>
              <a:gdLst/>
              <a:ahLst/>
              <a:cxnLst/>
              <a:rect l="l" t="t" r="r" b="b"/>
              <a:pathLst>
                <a:path w="4021842" h="2452800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1443" y="933053"/>
            <a:ext cx="12705720" cy="8334250"/>
            <a:chOff x="0" y="0"/>
            <a:chExt cx="3895412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895412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5578899" y="6611257"/>
            <a:ext cx="6207233" cy="767440"/>
          </a:xfrm>
          <a:custGeom>
            <a:avLst/>
            <a:gdLst/>
            <a:ahLst/>
            <a:cxnLst/>
            <a:rect l="l" t="t" r="r" b="b"/>
            <a:pathLst>
              <a:path w="6207233" h="767440">
                <a:moveTo>
                  <a:pt x="6207233" y="0"/>
                </a:moveTo>
                <a:lnTo>
                  <a:pt x="0" y="0"/>
                </a:lnTo>
                <a:lnTo>
                  <a:pt x="0" y="767439"/>
                </a:lnTo>
                <a:lnTo>
                  <a:pt x="6207233" y="767439"/>
                </a:lnTo>
                <a:lnTo>
                  <a:pt x="620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925982" y="6069182"/>
            <a:ext cx="1300492" cy="1300492"/>
            <a:chOff x="0" y="0"/>
            <a:chExt cx="1733990" cy="173399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733990" cy="173399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514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08677" y="391917"/>
              <a:ext cx="1116635" cy="950155"/>
            </a:xfrm>
            <a:custGeom>
              <a:avLst/>
              <a:gdLst/>
              <a:ahLst/>
              <a:cxnLst/>
              <a:rect l="l" t="t" r="r" b="b"/>
              <a:pathLst>
                <a:path w="1116635" h="950155">
                  <a:moveTo>
                    <a:pt x="0" y="0"/>
                  </a:moveTo>
                  <a:lnTo>
                    <a:pt x="1116635" y="0"/>
                  </a:lnTo>
                  <a:lnTo>
                    <a:pt x="1116635" y="950155"/>
                  </a:lnTo>
                  <a:lnTo>
                    <a:pt x="0" y="95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 rot="-117286">
            <a:off x="13022858" y="1129057"/>
            <a:ext cx="3828638" cy="4509103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1166548" y="239562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948452" y="6147928"/>
            <a:ext cx="570964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1070A"/>
                </a:solidFill>
                <a:ea typeface="Dosis"/>
              </a:rPr>
              <a:t>保健知識的補充</a:t>
            </a:r>
          </a:p>
        </p:txBody>
      </p:sp>
      <p:sp>
        <p:nvSpPr>
          <p:cNvPr id="18" name="Freeform 1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925982" y="3869356"/>
            <a:ext cx="1300492" cy="1300492"/>
            <a:chOff x="0" y="0"/>
            <a:chExt cx="1733990" cy="173399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733990" cy="173399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514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00571" y="216590"/>
              <a:ext cx="1132847" cy="1458399"/>
            </a:xfrm>
            <a:custGeom>
              <a:avLst/>
              <a:gdLst/>
              <a:ahLst/>
              <a:cxnLst/>
              <a:rect l="l" t="t" r="r" b="b"/>
              <a:pathLst>
                <a:path w="1132847" h="1458399">
                  <a:moveTo>
                    <a:pt x="0" y="0"/>
                  </a:moveTo>
                  <a:lnTo>
                    <a:pt x="1132847" y="0"/>
                  </a:lnTo>
                  <a:lnTo>
                    <a:pt x="1132847" y="1458399"/>
                  </a:lnTo>
                  <a:lnTo>
                    <a:pt x="0" y="1458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5578899" y="4258362"/>
            <a:ext cx="6808802" cy="841816"/>
          </a:xfrm>
          <a:custGeom>
            <a:avLst/>
            <a:gdLst/>
            <a:ahLst/>
            <a:cxnLst/>
            <a:rect l="l" t="t" r="r" b="b"/>
            <a:pathLst>
              <a:path w="6808802" h="841816">
                <a:moveTo>
                  <a:pt x="6808802" y="0"/>
                </a:moveTo>
                <a:lnTo>
                  <a:pt x="0" y="0"/>
                </a:lnTo>
                <a:lnTo>
                  <a:pt x="0" y="841816"/>
                </a:lnTo>
                <a:lnTo>
                  <a:pt x="6808802" y="841816"/>
                </a:lnTo>
                <a:lnTo>
                  <a:pt x="680880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5912299" y="3948102"/>
            <a:ext cx="614200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1070A"/>
                </a:solidFill>
                <a:ea typeface="Dosis"/>
              </a:rPr>
              <a:t>即時發現關節問題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088550" y="933053"/>
            <a:ext cx="6371506" cy="2737294"/>
            <a:chOff x="0" y="0"/>
            <a:chExt cx="8495342" cy="3649725"/>
          </a:xfrm>
        </p:grpSpPr>
        <p:grpSp>
          <p:nvGrpSpPr>
            <p:cNvPr id="28" name="Group 28"/>
            <p:cNvGrpSpPr/>
            <p:nvPr/>
          </p:nvGrpSpPr>
          <p:grpSpPr>
            <a:xfrm>
              <a:off x="698577" y="387639"/>
              <a:ext cx="7239427" cy="2724679"/>
              <a:chOff x="0" y="0"/>
              <a:chExt cx="1361910" cy="51257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2069871">
              <a:off x="6233477" y="618231"/>
              <a:ext cx="2331514" cy="477960"/>
            </a:xfrm>
            <a:custGeom>
              <a:avLst/>
              <a:gdLst/>
              <a:ahLst/>
              <a:cxnLst/>
              <a:rect l="l" t="t" r="r" b="b"/>
              <a:pathLst>
                <a:path w="2331514" h="477960">
                  <a:moveTo>
                    <a:pt x="0" y="0"/>
                  </a:moveTo>
                  <a:lnTo>
                    <a:pt x="2331514" y="0"/>
                  </a:lnTo>
                  <a:lnTo>
                    <a:pt x="2331514" y="477960"/>
                  </a:lnTo>
                  <a:lnTo>
                    <a:pt x="0" y="47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32"/>
            <p:cNvSpPr/>
            <p:nvPr/>
          </p:nvSpPr>
          <p:spPr>
            <a:xfrm rot="2535183">
              <a:off x="-67275" y="2793906"/>
              <a:ext cx="1531703" cy="391748"/>
            </a:xfrm>
            <a:custGeom>
              <a:avLst/>
              <a:gdLst/>
              <a:ahLst/>
              <a:cxnLst/>
              <a:rect l="l" t="t" r="r" b="b"/>
              <a:pathLst>
                <a:path w="1531703" h="391748">
                  <a:moveTo>
                    <a:pt x="0" y="0"/>
                  </a:moveTo>
                  <a:lnTo>
                    <a:pt x="1531703" y="0"/>
                  </a:lnTo>
                  <a:lnTo>
                    <a:pt x="1531703" y="391747"/>
                  </a:lnTo>
                  <a:lnTo>
                    <a:pt x="0" y="391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826966" y="1772022"/>
            <a:ext cx="8894674" cy="1126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632">
                <a:solidFill>
                  <a:srgbClr val="01070A"/>
                </a:solidFill>
                <a:ea typeface="Carelia"/>
              </a:rPr>
              <a:t>使用者需求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274548" y="448467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11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454484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864673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8" y="0"/>
                </a:lnTo>
                <a:lnTo>
                  <a:pt x="3621188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6857461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7" y="0"/>
                </a:lnTo>
                <a:lnTo>
                  <a:pt x="4568927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264588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863001" y="7012197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891749" y="5211086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關節檢測</a:t>
            </a:r>
          </a:p>
        </p:txBody>
      </p:sp>
      <p:sp>
        <p:nvSpPr>
          <p:cNvPr id="9" name="Freeform 9"/>
          <p:cNvSpPr/>
          <p:nvPr/>
        </p:nvSpPr>
        <p:spPr>
          <a:xfrm>
            <a:off x="7319868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8" y="0"/>
                </a:lnTo>
                <a:lnTo>
                  <a:pt x="3621188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346944" y="5300565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聊天諮詢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721788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9" y="0"/>
                </a:lnTo>
                <a:lnTo>
                  <a:pt x="3621189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674163" y="5300565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居家運動</a:t>
            </a:r>
          </a:p>
        </p:txBody>
      </p:sp>
      <p:sp>
        <p:nvSpPr>
          <p:cNvPr id="13" name="Freeform 13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產品概述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499718" y="0"/>
            <a:ext cx="7284414" cy="3129492"/>
            <a:chOff x="0" y="0"/>
            <a:chExt cx="9712551" cy="4172657"/>
          </a:xfrm>
        </p:grpSpPr>
        <p:grpSp>
          <p:nvGrpSpPr>
            <p:cNvPr id="16" name="Group 16"/>
            <p:cNvGrpSpPr/>
            <p:nvPr/>
          </p:nvGrpSpPr>
          <p:grpSpPr>
            <a:xfrm>
              <a:off x="798668" y="443179"/>
              <a:ext cx="8276690" cy="3115070"/>
              <a:chOff x="0" y="0"/>
              <a:chExt cx="1361910" cy="51257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 rot="2069871">
              <a:off x="7126607" y="706811"/>
              <a:ext cx="2665572" cy="546442"/>
            </a:xfrm>
            <a:custGeom>
              <a:avLst/>
              <a:gdLst/>
              <a:ahLst/>
              <a:cxnLst/>
              <a:rect l="l" t="t" r="r" b="b"/>
              <a:pathLst>
                <a:path w="2665572" h="546442">
                  <a:moveTo>
                    <a:pt x="0" y="0"/>
                  </a:moveTo>
                  <a:lnTo>
                    <a:pt x="2665573" y="0"/>
                  </a:lnTo>
                  <a:lnTo>
                    <a:pt x="2665573" y="546442"/>
                  </a:lnTo>
                  <a:lnTo>
                    <a:pt x="0" y="54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 rot="2535183">
              <a:off x="-76914" y="3194215"/>
              <a:ext cx="1751165" cy="447877"/>
            </a:xfrm>
            <a:custGeom>
              <a:avLst/>
              <a:gdLst/>
              <a:ahLst/>
              <a:cxnLst/>
              <a:rect l="l" t="t" r="r" b="b"/>
              <a:pathLst>
                <a:path w="1751165" h="447877">
                  <a:moveTo>
                    <a:pt x="0" y="0"/>
                  </a:moveTo>
                  <a:lnTo>
                    <a:pt x="1751165" y="0"/>
                  </a:lnTo>
                  <a:lnTo>
                    <a:pt x="1751165" y="447877"/>
                  </a:lnTo>
                  <a:lnTo>
                    <a:pt x="0" y="44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136916" y="763698"/>
            <a:ext cx="8014168" cy="144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70"/>
              </a:lnSpc>
              <a:spcBef>
                <a:spcPct val="0"/>
              </a:spcBef>
            </a:pPr>
            <a:r>
              <a:rPr lang="en-US" sz="8550">
                <a:solidFill>
                  <a:srgbClr val="01070A"/>
                </a:solidFill>
                <a:ea typeface="Open Sans 1 Bold"/>
              </a:rPr>
              <a:t>物理資聊</a:t>
            </a:r>
          </a:p>
        </p:txBody>
      </p:sp>
      <p:sp>
        <p:nvSpPr>
          <p:cNvPr id="22" name="Freeform 22"/>
          <p:cNvSpPr/>
          <p:nvPr/>
        </p:nvSpPr>
        <p:spPr>
          <a:xfrm>
            <a:off x="14549052" y="7949792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261921" y="448467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12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223484" y="3214344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10027" y="4686209"/>
            <a:ext cx="3309346" cy="914583"/>
          </a:xfrm>
          <a:custGeom>
            <a:avLst/>
            <a:gdLst/>
            <a:ahLst/>
            <a:cxnLst/>
            <a:rect l="l" t="t" r="r" b="b"/>
            <a:pathLst>
              <a:path w="3309346" h="914583">
                <a:moveTo>
                  <a:pt x="0" y="0"/>
                </a:moveTo>
                <a:lnTo>
                  <a:pt x="3309346" y="0"/>
                </a:lnTo>
                <a:lnTo>
                  <a:pt x="3309346" y="914582"/>
                </a:lnTo>
                <a:lnTo>
                  <a:pt x="0" y="914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96517" y="5348044"/>
            <a:ext cx="3318710" cy="917171"/>
          </a:xfrm>
          <a:custGeom>
            <a:avLst/>
            <a:gdLst/>
            <a:ahLst/>
            <a:cxnLst/>
            <a:rect l="l" t="t" r="r" b="b"/>
            <a:pathLst>
              <a:path w="3318710" h="917171">
                <a:moveTo>
                  <a:pt x="0" y="0"/>
                </a:moveTo>
                <a:lnTo>
                  <a:pt x="3318710" y="0"/>
                </a:lnTo>
                <a:lnTo>
                  <a:pt x="3318710" y="917170"/>
                </a:lnTo>
                <a:lnTo>
                  <a:pt x="0" y="91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533414" y="4963734"/>
            <a:ext cx="3081813" cy="119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11"/>
              </a:lnSpc>
              <a:spcBef>
                <a:spcPct val="0"/>
              </a:spcBef>
            </a:pPr>
            <a:r>
              <a:rPr lang="en-US" sz="3437" dirty="0" err="1">
                <a:solidFill>
                  <a:srgbClr val="01070A"/>
                </a:solidFill>
                <a:ea typeface="Carelia"/>
              </a:rPr>
              <a:t>預防關節、體態不良的問題產生</a:t>
            </a:r>
            <a:endParaRPr lang="en-US" sz="3437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966508" y="4731769"/>
            <a:ext cx="4459880" cy="1232549"/>
          </a:xfrm>
          <a:custGeom>
            <a:avLst/>
            <a:gdLst/>
            <a:ahLst/>
            <a:cxnLst/>
            <a:rect l="l" t="t" r="r" b="b"/>
            <a:pathLst>
              <a:path w="4459880" h="1232549">
                <a:moveTo>
                  <a:pt x="0" y="0"/>
                </a:moveTo>
                <a:lnTo>
                  <a:pt x="4459880" y="0"/>
                </a:lnTo>
                <a:lnTo>
                  <a:pt x="4459880" y="1232549"/>
                </a:lnTo>
                <a:lnTo>
                  <a:pt x="0" y="12325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5451769" y="3214344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產品概述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499718" y="0"/>
            <a:ext cx="7284414" cy="3129492"/>
            <a:chOff x="0" y="0"/>
            <a:chExt cx="9712551" cy="4172657"/>
          </a:xfrm>
        </p:grpSpPr>
        <p:grpSp>
          <p:nvGrpSpPr>
            <p:cNvPr id="13" name="Group 13"/>
            <p:cNvGrpSpPr/>
            <p:nvPr/>
          </p:nvGrpSpPr>
          <p:grpSpPr>
            <a:xfrm>
              <a:off x="798668" y="443179"/>
              <a:ext cx="8276690" cy="3115070"/>
              <a:chOff x="0" y="0"/>
              <a:chExt cx="1361910" cy="51257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2069871">
              <a:off x="7126607" y="706811"/>
              <a:ext cx="2665572" cy="546442"/>
            </a:xfrm>
            <a:custGeom>
              <a:avLst/>
              <a:gdLst/>
              <a:ahLst/>
              <a:cxnLst/>
              <a:rect l="l" t="t" r="r" b="b"/>
              <a:pathLst>
                <a:path w="2665572" h="546442">
                  <a:moveTo>
                    <a:pt x="0" y="0"/>
                  </a:moveTo>
                  <a:lnTo>
                    <a:pt x="2665573" y="0"/>
                  </a:lnTo>
                  <a:lnTo>
                    <a:pt x="2665573" y="546442"/>
                  </a:lnTo>
                  <a:lnTo>
                    <a:pt x="0" y="54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17"/>
            <p:cNvSpPr/>
            <p:nvPr/>
          </p:nvSpPr>
          <p:spPr>
            <a:xfrm rot="2535183">
              <a:off x="-76914" y="3194215"/>
              <a:ext cx="1751165" cy="447877"/>
            </a:xfrm>
            <a:custGeom>
              <a:avLst/>
              <a:gdLst/>
              <a:ahLst/>
              <a:cxnLst/>
              <a:rect l="l" t="t" r="r" b="b"/>
              <a:pathLst>
                <a:path w="1751165" h="447877">
                  <a:moveTo>
                    <a:pt x="0" y="0"/>
                  </a:moveTo>
                  <a:lnTo>
                    <a:pt x="1751165" y="0"/>
                  </a:lnTo>
                  <a:lnTo>
                    <a:pt x="1751165" y="447877"/>
                  </a:lnTo>
                  <a:lnTo>
                    <a:pt x="0" y="44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136916" y="763907"/>
            <a:ext cx="8014168" cy="144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70"/>
              </a:lnSpc>
              <a:spcBef>
                <a:spcPct val="0"/>
              </a:spcBef>
            </a:pPr>
            <a:r>
              <a:rPr lang="en-US" sz="8550">
                <a:solidFill>
                  <a:srgbClr val="01070A"/>
                </a:solidFill>
                <a:ea typeface="Open Sans 2 Bold"/>
              </a:rPr>
              <a:t>價值主張</a:t>
            </a:r>
          </a:p>
        </p:txBody>
      </p:sp>
      <p:sp>
        <p:nvSpPr>
          <p:cNvPr id="19" name="Freeform 19"/>
          <p:cNvSpPr/>
          <p:nvPr/>
        </p:nvSpPr>
        <p:spPr>
          <a:xfrm>
            <a:off x="9522925" y="3214344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1" y="0"/>
                </a:lnTo>
                <a:lnTo>
                  <a:pt x="3682431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3586356" y="3240757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49"/>
                </a:lnTo>
                <a:lnTo>
                  <a:pt x="0" y="397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499718" y="4770708"/>
            <a:ext cx="3634483" cy="1478972"/>
            <a:chOff x="0" y="0"/>
            <a:chExt cx="4845977" cy="19719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78832" cy="1265423"/>
            </a:xfrm>
            <a:custGeom>
              <a:avLst/>
              <a:gdLst/>
              <a:ahLst/>
              <a:cxnLst/>
              <a:rect l="l" t="t" r="r" b="b"/>
              <a:pathLst>
                <a:path w="4578832" h="1265423">
                  <a:moveTo>
                    <a:pt x="0" y="0"/>
                  </a:moveTo>
                  <a:lnTo>
                    <a:pt x="4578832" y="0"/>
                  </a:lnTo>
                  <a:lnTo>
                    <a:pt x="4578832" y="1265423"/>
                  </a:lnTo>
                  <a:lnTo>
                    <a:pt x="0" y="1265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32711"/>
              <a:ext cx="4845977" cy="1339252"/>
            </a:xfrm>
            <a:custGeom>
              <a:avLst/>
              <a:gdLst/>
              <a:ahLst/>
              <a:cxnLst/>
              <a:rect l="l" t="t" r="r" b="b"/>
              <a:pathLst>
                <a:path w="4845977" h="1339252">
                  <a:moveTo>
                    <a:pt x="0" y="0"/>
                  </a:moveTo>
                  <a:lnTo>
                    <a:pt x="4845977" y="0"/>
                  </a:lnTo>
                  <a:lnTo>
                    <a:pt x="4845977" y="1339252"/>
                  </a:lnTo>
                  <a:lnTo>
                    <a:pt x="0" y="1339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81370" y="4845021"/>
            <a:ext cx="3490036" cy="1420193"/>
            <a:chOff x="0" y="0"/>
            <a:chExt cx="4653381" cy="18935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96853" cy="1215130"/>
            </a:xfrm>
            <a:custGeom>
              <a:avLst/>
              <a:gdLst/>
              <a:ahLst/>
              <a:cxnLst/>
              <a:rect l="l" t="t" r="r" b="b"/>
              <a:pathLst>
                <a:path w="4396853" h="1215130">
                  <a:moveTo>
                    <a:pt x="0" y="0"/>
                  </a:moveTo>
                  <a:lnTo>
                    <a:pt x="4396853" y="0"/>
                  </a:lnTo>
                  <a:lnTo>
                    <a:pt x="4396853" y="1215130"/>
                  </a:lnTo>
                  <a:lnTo>
                    <a:pt x="0" y="1215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607565"/>
              <a:ext cx="4653381" cy="1286025"/>
            </a:xfrm>
            <a:custGeom>
              <a:avLst/>
              <a:gdLst/>
              <a:ahLst/>
              <a:cxnLst/>
              <a:rect l="l" t="t" r="r" b="b"/>
              <a:pathLst>
                <a:path w="4653381" h="1286025">
                  <a:moveTo>
                    <a:pt x="0" y="0"/>
                  </a:moveTo>
                  <a:lnTo>
                    <a:pt x="4653381" y="0"/>
                  </a:lnTo>
                  <a:lnTo>
                    <a:pt x="4653381" y="1286026"/>
                  </a:lnTo>
                  <a:lnTo>
                    <a:pt x="0" y="1286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640868" y="5022079"/>
            <a:ext cx="3555581" cy="11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71"/>
              </a:lnSpc>
              <a:spcBef>
                <a:spcPct val="0"/>
              </a:spcBef>
            </a:pPr>
            <a:r>
              <a:rPr lang="en-US" sz="3193">
                <a:solidFill>
                  <a:srgbClr val="01070A"/>
                </a:solidFill>
                <a:ea typeface="Carelia"/>
              </a:rPr>
              <a:t>隨時提供關節、體態知識與建議</a:t>
            </a:r>
          </a:p>
        </p:txBody>
      </p:sp>
      <p:sp>
        <p:nvSpPr>
          <p:cNvPr id="28" name="Freeform 28"/>
          <p:cNvSpPr/>
          <p:nvPr/>
        </p:nvSpPr>
        <p:spPr>
          <a:xfrm>
            <a:off x="13729231" y="4845021"/>
            <a:ext cx="3297640" cy="911348"/>
          </a:xfrm>
          <a:custGeom>
            <a:avLst/>
            <a:gdLst/>
            <a:ahLst/>
            <a:cxnLst/>
            <a:rect l="l" t="t" r="r" b="b"/>
            <a:pathLst>
              <a:path w="3297640" h="911348">
                <a:moveTo>
                  <a:pt x="0" y="0"/>
                </a:moveTo>
                <a:lnTo>
                  <a:pt x="3297640" y="0"/>
                </a:lnTo>
                <a:lnTo>
                  <a:pt x="3297640" y="911348"/>
                </a:lnTo>
                <a:lnTo>
                  <a:pt x="0" y="91134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13748281" y="5404621"/>
            <a:ext cx="3539557" cy="978205"/>
          </a:xfrm>
          <a:custGeom>
            <a:avLst/>
            <a:gdLst/>
            <a:ahLst/>
            <a:cxnLst/>
            <a:rect l="l" t="t" r="r" b="b"/>
            <a:pathLst>
              <a:path w="3539557" h="978205">
                <a:moveTo>
                  <a:pt x="0" y="0"/>
                </a:moveTo>
                <a:lnTo>
                  <a:pt x="3539557" y="0"/>
                </a:lnTo>
                <a:lnTo>
                  <a:pt x="3539557" y="978205"/>
                </a:lnTo>
                <a:lnTo>
                  <a:pt x="0" y="9782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4234056" y="4954209"/>
            <a:ext cx="2733833" cy="142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3"/>
              </a:lnSpc>
              <a:spcBef>
                <a:spcPct val="0"/>
              </a:spcBef>
            </a:pPr>
            <a:r>
              <a:rPr lang="en-US" sz="4109">
                <a:solidFill>
                  <a:srgbClr val="01070A"/>
                </a:solidFill>
                <a:ea typeface="Carelia"/>
              </a:rPr>
              <a:t>將健康意識融入生活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225148" y="4821063"/>
            <a:ext cx="2558983" cy="142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3"/>
              </a:lnSpc>
              <a:spcBef>
                <a:spcPct val="0"/>
              </a:spcBef>
            </a:pPr>
            <a:r>
              <a:rPr lang="en-US" sz="4109">
                <a:solidFill>
                  <a:srgbClr val="01070A"/>
                </a:solidFill>
                <a:ea typeface="Carelia"/>
              </a:rPr>
              <a:t>高互動性設計</a:t>
            </a:r>
          </a:p>
        </p:txBody>
      </p:sp>
      <p:sp>
        <p:nvSpPr>
          <p:cNvPr id="32" name="Freeform 32"/>
          <p:cNvSpPr/>
          <p:nvPr/>
        </p:nvSpPr>
        <p:spPr>
          <a:xfrm>
            <a:off x="14356418" y="7900993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274548" y="448467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13</a:t>
              </a:r>
            </a:p>
          </p:txBody>
        </p:sp>
      </p:grpSp>
      <p:pic>
        <p:nvPicPr>
          <p:cNvPr id="37" name="圖片 36">
            <a:extLst>
              <a:ext uri="{FF2B5EF4-FFF2-40B4-BE49-F238E27FC236}">
                <a16:creationId xmlns:a16="http://schemas.microsoft.com/office/drawing/2014/main" id="{A3FAC0EB-74F5-EFB4-D4D2-28279908124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9962" y="3180364"/>
            <a:ext cx="16217876" cy="4135478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-863001" y="7012197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4033364" y="6516017"/>
            <a:ext cx="7315841" cy="226126"/>
          </a:xfrm>
          <a:custGeom>
            <a:avLst/>
            <a:gdLst/>
            <a:ahLst/>
            <a:cxnLst/>
            <a:rect l="l" t="t" r="r" b="b"/>
            <a:pathLst>
              <a:path w="7315841" h="226126">
                <a:moveTo>
                  <a:pt x="0" y="0"/>
                </a:moveTo>
                <a:lnTo>
                  <a:pt x="7315841" y="0"/>
                </a:lnTo>
                <a:lnTo>
                  <a:pt x="7315841" y="226126"/>
                </a:lnTo>
                <a:lnTo>
                  <a:pt x="0" y="22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2832629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640701" y="9905744"/>
            <a:ext cx="17050584" cy="217051"/>
            <a:chOff x="0" y="0"/>
            <a:chExt cx="22734112" cy="289402"/>
          </a:xfrm>
        </p:grpSpPr>
        <p:sp>
          <p:nvSpPr>
            <p:cNvPr id="6" name="Freeform 6"/>
            <p:cNvSpPr/>
            <p:nvPr/>
          </p:nvSpPr>
          <p:spPr>
            <a:xfrm>
              <a:off x="0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0" y="0"/>
                  </a:moveTo>
                  <a:lnTo>
                    <a:pt x="9521990" y="0"/>
                  </a:lnTo>
                  <a:lnTo>
                    <a:pt x="9521990" y="277004"/>
                  </a:lnTo>
                  <a:lnTo>
                    <a:pt x="0" y="277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9403695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9521990" y="0"/>
                  </a:moveTo>
                  <a:lnTo>
                    <a:pt x="0" y="0"/>
                  </a:lnTo>
                  <a:lnTo>
                    <a:pt x="0" y="277004"/>
                  </a:lnTo>
                  <a:lnTo>
                    <a:pt x="9521990" y="277004"/>
                  </a:lnTo>
                  <a:lnTo>
                    <a:pt x="952199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123553" y="0"/>
              <a:ext cx="4610559" cy="277003"/>
            </a:xfrm>
            <a:custGeom>
              <a:avLst/>
              <a:gdLst/>
              <a:ahLst/>
              <a:cxnLst/>
              <a:rect l="l" t="t" r="r" b="b"/>
              <a:pathLst>
                <a:path w="4610559" h="277003">
                  <a:moveTo>
                    <a:pt x="0" y="0"/>
                  </a:moveTo>
                  <a:lnTo>
                    <a:pt x="4610559" y="0"/>
                  </a:lnTo>
                  <a:lnTo>
                    <a:pt x="4610559" y="277003"/>
                  </a:lnTo>
                  <a:lnTo>
                    <a:pt x="0" y="27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065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119" y="3013513"/>
            <a:ext cx="16921692" cy="217051"/>
            <a:chOff x="0" y="0"/>
            <a:chExt cx="22562256" cy="289402"/>
          </a:xfrm>
        </p:grpSpPr>
        <p:sp>
          <p:nvSpPr>
            <p:cNvPr id="10" name="Freeform 10"/>
            <p:cNvSpPr/>
            <p:nvPr/>
          </p:nvSpPr>
          <p:spPr>
            <a:xfrm>
              <a:off x="0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0" y="0"/>
                  </a:moveTo>
                  <a:lnTo>
                    <a:pt x="9521990" y="0"/>
                  </a:lnTo>
                  <a:lnTo>
                    <a:pt x="9521990" y="277004"/>
                  </a:lnTo>
                  <a:lnTo>
                    <a:pt x="0" y="277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9403695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9521990" y="0"/>
                  </a:moveTo>
                  <a:lnTo>
                    <a:pt x="0" y="0"/>
                  </a:lnTo>
                  <a:lnTo>
                    <a:pt x="0" y="277004"/>
                  </a:lnTo>
                  <a:lnTo>
                    <a:pt x="9521990" y="277004"/>
                  </a:lnTo>
                  <a:lnTo>
                    <a:pt x="952199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123553" y="0"/>
              <a:ext cx="4438703" cy="241237"/>
            </a:xfrm>
            <a:custGeom>
              <a:avLst/>
              <a:gdLst/>
              <a:ahLst/>
              <a:cxnLst/>
              <a:rect l="l" t="t" r="r" b="b"/>
              <a:pathLst>
                <a:path w="4438703" h="241237">
                  <a:moveTo>
                    <a:pt x="0" y="0"/>
                  </a:moveTo>
                  <a:lnTo>
                    <a:pt x="4438703" y="0"/>
                  </a:lnTo>
                  <a:lnTo>
                    <a:pt x="4438703" y="241237"/>
                  </a:lnTo>
                  <a:lnTo>
                    <a:pt x="0" y="241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193" y="3961447"/>
            <a:ext cx="2962114" cy="103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08"/>
              </a:lnSpc>
            </a:pPr>
            <a:r>
              <a:rPr lang="en-US" sz="5923" dirty="0" err="1">
                <a:solidFill>
                  <a:srgbClr val="36464B"/>
                </a:solidFill>
                <a:ea typeface="可画手书"/>
              </a:rPr>
              <a:t>項目</a:t>
            </a:r>
            <a:endParaRPr lang="en-US" sz="5923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-566364" y="5337065"/>
            <a:ext cx="6262786" cy="112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1"/>
              </a:lnSpc>
            </a:pPr>
            <a:r>
              <a:rPr lang="en-US" sz="6526" dirty="0" err="1">
                <a:solidFill>
                  <a:srgbClr val="36464B"/>
                </a:solidFill>
                <a:ea typeface="可画手书"/>
              </a:rPr>
              <a:t>核心功能</a:t>
            </a:r>
            <a:endParaRPr lang="en-US" sz="6526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6393" y="7000328"/>
            <a:ext cx="4711906" cy="112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0"/>
              </a:lnSpc>
            </a:pPr>
            <a:r>
              <a:rPr lang="en-US" sz="6592" dirty="0" err="1">
                <a:solidFill>
                  <a:srgbClr val="36464B"/>
                </a:solidFill>
                <a:ea typeface="可画手书"/>
              </a:rPr>
              <a:t>優勢特色</a:t>
            </a:r>
            <a:endParaRPr lang="en-US" sz="6592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-105686" y="8729935"/>
            <a:ext cx="5334157" cy="120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55"/>
              </a:lnSpc>
            </a:pPr>
            <a:r>
              <a:rPr lang="en-US" sz="6962" dirty="0" err="1">
                <a:solidFill>
                  <a:srgbClr val="36464B"/>
                </a:solidFill>
                <a:ea typeface="可画手书"/>
              </a:rPr>
              <a:t>缺點</a:t>
            </a:r>
            <a:endParaRPr lang="en-US" sz="6962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693254" y="8236783"/>
            <a:ext cx="17103423" cy="219382"/>
            <a:chOff x="0" y="0"/>
            <a:chExt cx="22804563" cy="292510"/>
          </a:xfrm>
        </p:grpSpPr>
        <p:sp>
          <p:nvSpPr>
            <p:cNvPr id="19" name="Freeform 19"/>
            <p:cNvSpPr/>
            <p:nvPr/>
          </p:nvSpPr>
          <p:spPr>
            <a:xfrm>
              <a:off x="0" y="12532"/>
              <a:ext cx="9624252" cy="279978"/>
            </a:xfrm>
            <a:custGeom>
              <a:avLst/>
              <a:gdLst/>
              <a:ahLst/>
              <a:cxnLst/>
              <a:rect l="l" t="t" r="r" b="b"/>
              <a:pathLst>
                <a:path w="9624252" h="279978">
                  <a:moveTo>
                    <a:pt x="0" y="0"/>
                  </a:moveTo>
                  <a:lnTo>
                    <a:pt x="9624252" y="0"/>
                  </a:lnTo>
                  <a:lnTo>
                    <a:pt x="9624252" y="279978"/>
                  </a:lnTo>
                  <a:lnTo>
                    <a:pt x="0" y="279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 flipH="1">
              <a:off x="9504686" y="12532"/>
              <a:ext cx="9624252" cy="279978"/>
            </a:xfrm>
            <a:custGeom>
              <a:avLst/>
              <a:gdLst/>
              <a:ahLst/>
              <a:cxnLst/>
              <a:rect l="l" t="t" r="r" b="b"/>
              <a:pathLst>
                <a:path w="9624252" h="279978">
                  <a:moveTo>
                    <a:pt x="9624252" y="0"/>
                  </a:moveTo>
                  <a:lnTo>
                    <a:pt x="0" y="0"/>
                  </a:lnTo>
                  <a:lnTo>
                    <a:pt x="0" y="279978"/>
                  </a:lnTo>
                  <a:lnTo>
                    <a:pt x="9624252" y="279978"/>
                  </a:lnTo>
                  <a:lnTo>
                    <a:pt x="962425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318191" y="0"/>
              <a:ext cx="4486373" cy="243828"/>
            </a:xfrm>
            <a:custGeom>
              <a:avLst/>
              <a:gdLst/>
              <a:ahLst/>
              <a:cxnLst/>
              <a:rect l="l" t="t" r="r" b="b"/>
              <a:pathLst>
                <a:path w="4486373" h="243828">
                  <a:moveTo>
                    <a:pt x="0" y="0"/>
                  </a:moveTo>
                  <a:lnTo>
                    <a:pt x="4486372" y="0"/>
                  </a:lnTo>
                  <a:lnTo>
                    <a:pt x="4486372" y="243828"/>
                  </a:lnTo>
                  <a:lnTo>
                    <a:pt x="0" y="243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01521" y="6515120"/>
            <a:ext cx="17174470" cy="220294"/>
            <a:chOff x="0" y="0"/>
            <a:chExt cx="22899294" cy="293725"/>
          </a:xfrm>
        </p:grpSpPr>
        <p:sp>
          <p:nvSpPr>
            <p:cNvPr id="23" name="Freeform 23"/>
            <p:cNvSpPr/>
            <p:nvPr/>
          </p:nvSpPr>
          <p:spPr>
            <a:xfrm>
              <a:off x="0" y="12584"/>
              <a:ext cx="9664231" cy="281141"/>
            </a:xfrm>
            <a:custGeom>
              <a:avLst/>
              <a:gdLst/>
              <a:ahLst/>
              <a:cxnLst/>
              <a:rect l="l" t="t" r="r" b="b"/>
              <a:pathLst>
                <a:path w="9664231" h="281141">
                  <a:moveTo>
                    <a:pt x="0" y="0"/>
                  </a:moveTo>
                  <a:lnTo>
                    <a:pt x="9664231" y="0"/>
                  </a:lnTo>
                  <a:lnTo>
                    <a:pt x="9664231" y="281141"/>
                  </a:lnTo>
                  <a:lnTo>
                    <a:pt x="0" y="281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 flipH="1">
              <a:off x="9544169" y="12584"/>
              <a:ext cx="9664231" cy="281141"/>
            </a:xfrm>
            <a:custGeom>
              <a:avLst/>
              <a:gdLst/>
              <a:ahLst/>
              <a:cxnLst/>
              <a:rect l="l" t="t" r="r" b="b"/>
              <a:pathLst>
                <a:path w="9664231" h="281141">
                  <a:moveTo>
                    <a:pt x="9664231" y="0"/>
                  </a:moveTo>
                  <a:lnTo>
                    <a:pt x="0" y="0"/>
                  </a:lnTo>
                  <a:lnTo>
                    <a:pt x="0" y="281141"/>
                  </a:lnTo>
                  <a:lnTo>
                    <a:pt x="9664231" y="281141"/>
                  </a:lnTo>
                  <a:lnTo>
                    <a:pt x="966423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8394285" y="0"/>
              <a:ext cx="4505009" cy="244840"/>
            </a:xfrm>
            <a:custGeom>
              <a:avLst/>
              <a:gdLst/>
              <a:ahLst/>
              <a:cxnLst/>
              <a:rect l="l" t="t" r="r" b="b"/>
              <a:pathLst>
                <a:path w="4505009" h="244840">
                  <a:moveTo>
                    <a:pt x="0" y="0"/>
                  </a:moveTo>
                  <a:lnTo>
                    <a:pt x="4505009" y="0"/>
                  </a:lnTo>
                  <a:lnTo>
                    <a:pt x="4505009" y="244840"/>
                  </a:lnTo>
                  <a:lnTo>
                    <a:pt x="0" y="24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888577" y="3298692"/>
            <a:ext cx="3200262" cy="109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6399" dirty="0" err="1">
                <a:solidFill>
                  <a:srgbClr val="36464B"/>
                </a:solidFill>
                <a:ea typeface="可画手书"/>
              </a:rPr>
              <a:t>產品</a:t>
            </a:r>
            <a:endParaRPr lang="en-US" sz="6399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27" name="Freeform 27"/>
          <p:cNvSpPr/>
          <p:nvPr/>
        </p:nvSpPr>
        <p:spPr>
          <a:xfrm rot="-5400000">
            <a:off x="719897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6161480" y="-9525"/>
            <a:ext cx="7151387" cy="3072342"/>
            <a:chOff x="0" y="0"/>
            <a:chExt cx="9535183" cy="4096457"/>
          </a:xfrm>
        </p:grpSpPr>
        <p:grpSp>
          <p:nvGrpSpPr>
            <p:cNvPr id="29" name="Group 29"/>
            <p:cNvGrpSpPr/>
            <p:nvPr/>
          </p:nvGrpSpPr>
          <p:grpSpPr>
            <a:xfrm>
              <a:off x="784083" y="435086"/>
              <a:ext cx="8125543" cy="3058183"/>
              <a:chOff x="0" y="0"/>
              <a:chExt cx="1361910" cy="51257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2069871">
              <a:off x="6996463" y="693903"/>
              <a:ext cx="2616894" cy="536463"/>
            </a:xfrm>
            <a:custGeom>
              <a:avLst/>
              <a:gdLst/>
              <a:ahLst/>
              <a:cxnLst/>
              <a:rect l="l" t="t" r="r" b="b"/>
              <a:pathLst>
                <a:path w="2616894" h="536463">
                  <a:moveTo>
                    <a:pt x="0" y="0"/>
                  </a:moveTo>
                  <a:lnTo>
                    <a:pt x="2616894" y="0"/>
                  </a:lnTo>
                  <a:lnTo>
                    <a:pt x="2616894" y="536464"/>
                  </a:lnTo>
                  <a:lnTo>
                    <a:pt x="0" y="53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Freeform 33"/>
            <p:cNvSpPr/>
            <p:nvPr/>
          </p:nvSpPr>
          <p:spPr>
            <a:xfrm rot="2535183">
              <a:off x="-75510" y="3135883"/>
              <a:ext cx="1719186" cy="439698"/>
            </a:xfrm>
            <a:custGeom>
              <a:avLst/>
              <a:gdLst/>
              <a:ahLst/>
              <a:cxnLst/>
              <a:rect l="l" t="t" r="r" b="b"/>
              <a:pathLst>
                <a:path w="1719186" h="439698">
                  <a:moveTo>
                    <a:pt x="0" y="0"/>
                  </a:moveTo>
                  <a:lnTo>
                    <a:pt x="1719186" y="0"/>
                  </a:lnTo>
                  <a:lnTo>
                    <a:pt x="1719186" y="439698"/>
                  </a:lnTo>
                  <a:lnTo>
                    <a:pt x="0" y="439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022035" y="844899"/>
            <a:ext cx="11400047" cy="1353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604"/>
              </a:lnSpc>
            </a:pPr>
            <a:r>
              <a:rPr lang="en-US" sz="8836">
                <a:solidFill>
                  <a:srgbClr val="343434"/>
                </a:solidFill>
                <a:ea typeface="Open Sans 1 Bold"/>
              </a:rPr>
              <a:t>競爭者分析</a:t>
            </a:r>
          </a:p>
        </p:txBody>
      </p:sp>
      <p:sp>
        <p:nvSpPr>
          <p:cNvPr id="35" name="Freeform 35"/>
          <p:cNvSpPr/>
          <p:nvPr/>
        </p:nvSpPr>
        <p:spPr>
          <a:xfrm rot="-5400000">
            <a:off x="9740228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-5400000">
            <a:off x="5010659" y="6513148"/>
            <a:ext cx="7315841" cy="231864"/>
          </a:xfrm>
          <a:custGeom>
            <a:avLst/>
            <a:gdLst/>
            <a:ahLst/>
            <a:cxnLst/>
            <a:rect l="l" t="t" r="r" b="b"/>
            <a:pathLst>
              <a:path w="7315841" h="231864">
                <a:moveTo>
                  <a:pt x="0" y="0"/>
                </a:moveTo>
                <a:lnTo>
                  <a:pt x="7315840" y="0"/>
                </a:lnTo>
                <a:lnTo>
                  <a:pt x="7315840" y="231864"/>
                </a:lnTo>
                <a:lnTo>
                  <a:pt x="0" y="23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>
            <a:off x="4370191" y="4026747"/>
            <a:ext cx="4101707" cy="880003"/>
          </a:xfrm>
          <a:custGeom>
            <a:avLst/>
            <a:gdLst/>
            <a:ahLst/>
            <a:cxnLst/>
            <a:rect l="l" t="t" r="r" b="b"/>
            <a:pathLst>
              <a:path w="4101707" h="880003">
                <a:moveTo>
                  <a:pt x="0" y="0"/>
                </a:moveTo>
                <a:lnTo>
                  <a:pt x="4101708" y="0"/>
                </a:lnTo>
                <a:lnTo>
                  <a:pt x="4101708" y="880003"/>
                </a:lnTo>
                <a:lnTo>
                  <a:pt x="0" y="8800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395951" y="478505"/>
            <a:ext cx="2318598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競爭者分析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1529060" y="4109085"/>
            <a:ext cx="1042988" cy="499110"/>
            <a:chOff x="0" y="0"/>
            <a:chExt cx="1390650" cy="665480"/>
          </a:xfrm>
        </p:grpSpPr>
        <p:sp>
          <p:nvSpPr>
            <p:cNvPr id="40" name="Freeform 40"/>
            <p:cNvSpPr/>
            <p:nvPr/>
          </p:nvSpPr>
          <p:spPr>
            <a:xfrm>
              <a:off x="-25400" y="46990"/>
              <a:ext cx="1436370" cy="654050"/>
            </a:xfrm>
            <a:custGeom>
              <a:avLst/>
              <a:gdLst/>
              <a:ahLst/>
              <a:cxnLst/>
              <a:rect l="l" t="t" r="r" b="b"/>
              <a:pathLst>
                <a:path w="1436370" h="654050">
                  <a:moveTo>
                    <a:pt x="100330" y="3810"/>
                  </a:moveTo>
                  <a:cubicBezTo>
                    <a:pt x="877570" y="45720"/>
                    <a:pt x="1276350" y="0"/>
                    <a:pt x="1365250" y="118110"/>
                  </a:cubicBezTo>
                  <a:cubicBezTo>
                    <a:pt x="1436370" y="212090"/>
                    <a:pt x="1391920" y="496570"/>
                    <a:pt x="1297940" y="567690"/>
                  </a:cubicBezTo>
                  <a:cubicBezTo>
                    <a:pt x="1183640" y="654050"/>
                    <a:pt x="853440" y="500380"/>
                    <a:pt x="642620" y="483870"/>
                  </a:cubicBezTo>
                  <a:cubicBezTo>
                    <a:pt x="447040" y="468630"/>
                    <a:pt x="161290" y="557530"/>
                    <a:pt x="76200" y="464820"/>
                  </a:cubicBezTo>
                  <a:cubicBezTo>
                    <a:pt x="0" y="381000"/>
                    <a:pt x="100330" y="3810"/>
                    <a:pt x="100330" y="3810"/>
                  </a:cubicBezTo>
                </a:path>
              </a:pathLst>
            </a:custGeom>
            <a:solidFill>
              <a:srgbClr val="FFC5A5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1" name="Freeform 41"/>
          <p:cNvSpPr/>
          <p:nvPr/>
        </p:nvSpPr>
        <p:spPr>
          <a:xfrm>
            <a:off x="8835724" y="3830003"/>
            <a:ext cx="4304056" cy="923416"/>
          </a:xfrm>
          <a:custGeom>
            <a:avLst/>
            <a:gdLst/>
            <a:ahLst/>
            <a:cxnLst/>
            <a:rect l="l" t="t" r="r" b="b"/>
            <a:pathLst>
              <a:path w="4304056" h="923416">
                <a:moveTo>
                  <a:pt x="0" y="0"/>
                </a:moveTo>
                <a:lnTo>
                  <a:pt x="4304057" y="0"/>
                </a:lnTo>
                <a:lnTo>
                  <a:pt x="4304057" y="923415"/>
                </a:lnTo>
                <a:lnTo>
                  <a:pt x="0" y="9234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2" name="Freeform 42"/>
          <p:cNvSpPr/>
          <p:nvPr/>
        </p:nvSpPr>
        <p:spPr>
          <a:xfrm>
            <a:off x="13384724" y="3937314"/>
            <a:ext cx="4074717" cy="874212"/>
          </a:xfrm>
          <a:custGeom>
            <a:avLst/>
            <a:gdLst/>
            <a:ahLst/>
            <a:cxnLst/>
            <a:rect l="l" t="t" r="r" b="b"/>
            <a:pathLst>
              <a:path w="4074717" h="874212">
                <a:moveTo>
                  <a:pt x="0" y="0"/>
                </a:moveTo>
                <a:lnTo>
                  <a:pt x="4074717" y="0"/>
                </a:lnTo>
                <a:lnTo>
                  <a:pt x="4074717" y="874212"/>
                </a:lnTo>
                <a:lnTo>
                  <a:pt x="0" y="8742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4291181" y="3348567"/>
            <a:ext cx="4190047" cy="1356360"/>
            <a:chOff x="0" y="0"/>
            <a:chExt cx="5586730" cy="1808480"/>
          </a:xfrm>
        </p:grpSpPr>
        <p:sp>
          <p:nvSpPr>
            <p:cNvPr id="44" name="Freeform 44"/>
            <p:cNvSpPr/>
            <p:nvPr/>
          </p:nvSpPr>
          <p:spPr>
            <a:xfrm>
              <a:off x="-19050" y="39370"/>
              <a:ext cx="5556250" cy="1742440"/>
            </a:xfrm>
            <a:custGeom>
              <a:avLst/>
              <a:gdLst/>
              <a:ahLst/>
              <a:cxnLst/>
              <a:rect l="l" t="t" r="r" b="b"/>
              <a:pathLst>
                <a:path w="5556250" h="1742440">
                  <a:moveTo>
                    <a:pt x="124460" y="242570"/>
                  </a:moveTo>
                  <a:cubicBezTo>
                    <a:pt x="808990" y="317500"/>
                    <a:pt x="935990" y="318770"/>
                    <a:pt x="1102360" y="322580"/>
                  </a:cubicBezTo>
                  <a:cubicBezTo>
                    <a:pt x="1311910" y="327660"/>
                    <a:pt x="1582420" y="330200"/>
                    <a:pt x="1813560" y="326390"/>
                  </a:cubicBezTo>
                  <a:cubicBezTo>
                    <a:pt x="2034540" y="322580"/>
                    <a:pt x="2186940" y="306070"/>
                    <a:pt x="2462530" y="299720"/>
                  </a:cubicBezTo>
                  <a:cubicBezTo>
                    <a:pt x="2947670" y="289560"/>
                    <a:pt x="4110990" y="264160"/>
                    <a:pt x="4474210" y="297180"/>
                  </a:cubicBezTo>
                  <a:cubicBezTo>
                    <a:pt x="4610100" y="309880"/>
                    <a:pt x="4690110" y="318770"/>
                    <a:pt x="4752340" y="349250"/>
                  </a:cubicBezTo>
                  <a:cubicBezTo>
                    <a:pt x="4791710" y="368300"/>
                    <a:pt x="4817110" y="397510"/>
                    <a:pt x="4834890" y="420370"/>
                  </a:cubicBezTo>
                  <a:cubicBezTo>
                    <a:pt x="4847590" y="436880"/>
                    <a:pt x="4853940" y="448310"/>
                    <a:pt x="4860290" y="468630"/>
                  </a:cubicBezTo>
                  <a:cubicBezTo>
                    <a:pt x="4869180" y="496570"/>
                    <a:pt x="4879340" y="541020"/>
                    <a:pt x="4875530" y="576580"/>
                  </a:cubicBezTo>
                  <a:cubicBezTo>
                    <a:pt x="4871720" y="612140"/>
                    <a:pt x="4857750" y="650240"/>
                    <a:pt x="4837430" y="679450"/>
                  </a:cubicBezTo>
                  <a:cubicBezTo>
                    <a:pt x="4818380" y="708660"/>
                    <a:pt x="4787900" y="736600"/>
                    <a:pt x="4757420" y="753110"/>
                  </a:cubicBezTo>
                  <a:cubicBezTo>
                    <a:pt x="4725670" y="769620"/>
                    <a:pt x="4705350" y="775970"/>
                    <a:pt x="4650740" y="781050"/>
                  </a:cubicBezTo>
                  <a:cubicBezTo>
                    <a:pt x="4479290" y="796290"/>
                    <a:pt x="3895090" y="706120"/>
                    <a:pt x="3569970" y="688340"/>
                  </a:cubicBezTo>
                  <a:cubicBezTo>
                    <a:pt x="3304540" y="674370"/>
                    <a:pt x="3133090" y="676910"/>
                    <a:pt x="2846070" y="673100"/>
                  </a:cubicBezTo>
                  <a:cubicBezTo>
                    <a:pt x="2423160" y="668020"/>
                    <a:pt x="1586230" y="628650"/>
                    <a:pt x="1275080" y="669290"/>
                  </a:cubicBezTo>
                  <a:cubicBezTo>
                    <a:pt x="1140460" y="687070"/>
                    <a:pt x="1050290" y="736600"/>
                    <a:pt x="991870" y="744220"/>
                  </a:cubicBezTo>
                  <a:cubicBezTo>
                    <a:pt x="966470" y="748030"/>
                    <a:pt x="955040" y="746760"/>
                    <a:pt x="937260" y="745490"/>
                  </a:cubicBezTo>
                  <a:cubicBezTo>
                    <a:pt x="919480" y="744220"/>
                    <a:pt x="902970" y="741680"/>
                    <a:pt x="882650" y="734060"/>
                  </a:cubicBezTo>
                  <a:cubicBezTo>
                    <a:pt x="854710" y="722630"/>
                    <a:pt x="815340" y="701040"/>
                    <a:pt x="791210" y="675640"/>
                  </a:cubicBezTo>
                  <a:cubicBezTo>
                    <a:pt x="767080" y="650240"/>
                    <a:pt x="745490" y="614680"/>
                    <a:pt x="736600" y="580390"/>
                  </a:cubicBezTo>
                  <a:cubicBezTo>
                    <a:pt x="727710" y="546100"/>
                    <a:pt x="728980" y="500380"/>
                    <a:pt x="734060" y="471170"/>
                  </a:cubicBezTo>
                  <a:cubicBezTo>
                    <a:pt x="737870" y="450850"/>
                    <a:pt x="741680" y="438150"/>
                    <a:pt x="751840" y="419100"/>
                  </a:cubicBezTo>
                  <a:cubicBezTo>
                    <a:pt x="765810" y="392430"/>
                    <a:pt x="798830" y="353060"/>
                    <a:pt x="821690" y="334010"/>
                  </a:cubicBezTo>
                  <a:cubicBezTo>
                    <a:pt x="838200" y="320040"/>
                    <a:pt x="844550" y="313690"/>
                    <a:pt x="868680" y="307340"/>
                  </a:cubicBezTo>
                  <a:cubicBezTo>
                    <a:pt x="923290" y="292100"/>
                    <a:pt x="1018540" y="298450"/>
                    <a:pt x="1159510" y="295910"/>
                  </a:cubicBezTo>
                  <a:cubicBezTo>
                    <a:pt x="1534160" y="288290"/>
                    <a:pt x="2754630" y="307340"/>
                    <a:pt x="3219450" y="297180"/>
                  </a:cubicBezTo>
                  <a:cubicBezTo>
                    <a:pt x="3458210" y="292100"/>
                    <a:pt x="3568700" y="279400"/>
                    <a:pt x="3760470" y="274320"/>
                  </a:cubicBezTo>
                  <a:cubicBezTo>
                    <a:pt x="3978910" y="269240"/>
                    <a:pt x="4235450" y="279400"/>
                    <a:pt x="4462780" y="269240"/>
                  </a:cubicBezTo>
                  <a:cubicBezTo>
                    <a:pt x="4678680" y="259080"/>
                    <a:pt x="4945380" y="237490"/>
                    <a:pt x="5092700" y="214630"/>
                  </a:cubicBezTo>
                  <a:cubicBezTo>
                    <a:pt x="5173980" y="201930"/>
                    <a:pt x="5224780" y="175260"/>
                    <a:pt x="5278120" y="171450"/>
                  </a:cubicBezTo>
                  <a:cubicBezTo>
                    <a:pt x="5318760" y="168910"/>
                    <a:pt x="5358130" y="173990"/>
                    <a:pt x="5387340" y="181610"/>
                  </a:cubicBezTo>
                  <a:cubicBezTo>
                    <a:pt x="5407660" y="186690"/>
                    <a:pt x="5420360" y="193040"/>
                    <a:pt x="5436870" y="205740"/>
                  </a:cubicBezTo>
                  <a:cubicBezTo>
                    <a:pt x="5461000" y="223520"/>
                    <a:pt x="5494020" y="260350"/>
                    <a:pt x="5510530" y="285750"/>
                  </a:cubicBezTo>
                  <a:cubicBezTo>
                    <a:pt x="5521960" y="303530"/>
                    <a:pt x="5527040" y="316230"/>
                    <a:pt x="5532120" y="336550"/>
                  </a:cubicBezTo>
                  <a:cubicBezTo>
                    <a:pt x="5538470" y="365760"/>
                    <a:pt x="5542280" y="411480"/>
                    <a:pt x="5534660" y="445770"/>
                  </a:cubicBezTo>
                  <a:cubicBezTo>
                    <a:pt x="5527040" y="480060"/>
                    <a:pt x="5509260" y="516890"/>
                    <a:pt x="5486400" y="544830"/>
                  </a:cubicBezTo>
                  <a:cubicBezTo>
                    <a:pt x="5463540" y="571500"/>
                    <a:pt x="5425440" y="596900"/>
                    <a:pt x="5398770" y="609600"/>
                  </a:cubicBezTo>
                  <a:cubicBezTo>
                    <a:pt x="5379720" y="618490"/>
                    <a:pt x="5368290" y="624840"/>
                    <a:pt x="5345430" y="623570"/>
                  </a:cubicBezTo>
                  <a:cubicBezTo>
                    <a:pt x="5298440" y="621030"/>
                    <a:pt x="5226050" y="557530"/>
                    <a:pt x="5133340" y="538480"/>
                  </a:cubicBezTo>
                  <a:cubicBezTo>
                    <a:pt x="4978400" y="506730"/>
                    <a:pt x="4733290" y="535940"/>
                    <a:pt x="4483100" y="528320"/>
                  </a:cubicBezTo>
                  <a:cubicBezTo>
                    <a:pt x="4142740" y="518160"/>
                    <a:pt x="3660140" y="485140"/>
                    <a:pt x="3277870" y="474980"/>
                  </a:cubicBezTo>
                  <a:cubicBezTo>
                    <a:pt x="2931160" y="466090"/>
                    <a:pt x="2529840" y="455930"/>
                    <a:pt x="2287270" y="468630"/>
                  </a:cubicBezTo>
                  <a:cubicBezTo>
                    <a:pt x="2146300" y="476250"/>
                    <a:pt x="2081530" y="486410"/>
                    <a:pt x="1951990" y="506730"/>
                  </a:cubicBezTo>
                  <a:cubicBezTo>
                    <a:pt x="1767840" y="535940"/>
                    <a:pt x="1501140" y="590550"/>
                    <a:pt x="1291590" y="641350"/>
                  </a:cubicBezTo>
                  <a:cubicBezTo>
                    <a:pt x="1097280" y="688340"/>
                    <a:pt x="767080" y="842010"/>
                    <a:pt x="734060" y="798830"/>
                  </a:cubicBezTo>
                  <a:cubicBezTo>
                    <a:pt x="713740" y="772160"/>
                    <a:pt x="792480" y="635000"/>
                    <a:pt x="853440" y="603250"/>
                  </a:cubicBezTo>
                  <a:cubicBezTo>
                    <a:pt x="922020" y="568960"/>
                    <a:pt x="1009650" y="618490"/>
                    <a:pt x="1136650" y="624840"/>
                  </a:cubicBezTo>
                  <a:cubicBezTo>
                    <a:pt x="1398270" y="638810"/>
                    <a:pt x="1892300" y="655320"/>
                    <a:pt x="2341880" y="662940"/>
                  </a:cubicBezTo>
                  <a:cubicBezTo>
                    <a:pt x="2913380" y="673100"/>
                    <a:pt x="3806190" y="648970"/>
                    <a:pt x="4286250" y="669290"/>
                  </a:cubicBezTo>
                  <a:cubicBezTo>
                    <a:pt x="4568190" y="680720"/>
                    <a:pt x="4860290" y="711200"/>
                    <a:pt x="4958080" y="723900"/>
                  </a:cubicBezTo>
                  <a:cubicBezTo>
                    <a:pt x="4986020" y="727710"/>
                    <a:pt x="4992370" y="726440"/>
                    <a:pt x="5011420" y="734060"/>
                  </a:cubicBezTo>
                  <a:cubicBezTo>
                    <a:pt x="5039360" y="745490"/>
                    <a:pt x="5080000" y="767080"/>
                    <a:pt x="5104130" y="792480"/>
                  </a:cubicBezTo>
                  <a:cubicBezTo>
                    <a:pt x="5129530" y="817880"/>
                    <a:pt x="5149850" y="859790"/>
                    <a:pt x="5160010" y="887730"/>
                  </a:cubicBezTo>
                  <a:cubicBezTo>
                    <a:pt x="5167630" y="908050"/>
                    <a:pt x="5168900" y="920750"/>
                    <a:pt x="5168900" y="942340"/>
                  </a:cubicBezTo>
                  <a:cubicBezTo>
                    <a:pt x="5168900" y="971550"/>
                    <a:pt x="5162550" y="1017270"/>
                    <a:pt x="5147310" y="1049020"/>
                  </a:cubicBezTo>
                  <a:cubicBezTo>
                    <a:pt x="5132070" y="1080770"/>
                    <a:pt x="5105400" y="1112520"/>
                    <a:pt x="5077460" y="1134110"/>
                  </a:cubicBezTo>
                  <a:cubicBezTo>
                    <a:pt x="5049520" y="1155700"/>
                    <a:pt x="5024120" y="1167130"/>
                    <a:pt x="4977130" y="1177290"/>
                  </a:cubicBezTo>
                  <a:cubicBezTo>
                    <a:pt x="4880610" y="1197610"/>
                    <a:pt x="4714240" y="1177290"/>
                    <a:pt x="4519930" y="1182370"/>
                  </a:cubicBezTo>
                  <a:cubicBezTo>
                    <a:pt x="4178300" y="1192530"/>
                    <a:pt x="3529330" y="1212850"/>
                    <a:pt x="3107690" y="1249680"/>
                  </a:cubicBezTo>
                  <a:cubicBezTo>
                    <a:pt x="2764790" y="1278890"/>
                    <a:pt x="2476500" y="1323340"/>
                    <a:pt x="2178050" y="1366520"/>
                  </a:cubicBezTo>
                  <a:cubicBezTo>
                    <a:pt x="1899920" y="1407160"/>
                    <a:pt x="1513840" y="1511300"/>
                    <a:pt x="1372870" y="1499870"/>
                  </a:cubicBezTo>
                  <a:cubicBezTo>
                    <a:pt x="1322070" y="1496060"/>
                    <a:pt x="1299210" y="1483360"/>
                    <a:pt x="1270000" y="1464310"/>
                  </a:cubicBezTo>
                  <a:cubicBezTo>
                    <a:pt x="1240790" y="1445260"/>
                    <a:pt x="1212850" y="1416050"/>
                    <a:pt x="1195070" y="1385570"/>
                  </a:cubicBezTo>
                  <a:cubicBezTo>
                    <a:pt x="1177290" y="1355090"/>
                    <a:pt x="1167130" y="1315720"/>
                    <a:pt x="1165860" y="1280160"/>
                  </a:cubicBezTo>
                  <a:cubicBezTo>
                    <a:pt x="1164590" y="1244600"/>
                    <a:pt x="1173480" y="1203960"/>
                    <a:pt x="1188720" y="1172210"/>
                  </a:cubicBezTo>
                  <a:cubicBezTo>
                    <a:pt x="1203960" y="1140460"/>
                    <a:pt x="1230630" y="1109980"/>
                    <a:pt x="1258570" y="1088390"/>
                  </a:cubicBezTo>
                  <a:cubicBezTo>
                    <a:pt x="1286510" y="1068070"/>
                    <a:pt x="1314450" y="1051560"/>
                    <a:pt x="1358900" y="1046480"/>
                  </a:cubicBezTo>
                  <a:cubicBezTo>
                    <a:pt x="1435100" y="1038860"/>
                    <a:pt x="1569720" y="1092200"/>
                    <a:pt x="1684020" y="1106170"/>
                  </a:cubicBezTo>
                  <a:cubicBezTo>
                    <a:pt x="1811020" y="1122680"/>
                    <a:pt x="1918970" y="1125220"/>
                    <a:pt x="2089150" y="1134110"/>
                  </a:cubicBezTo>
                  <a:cubicBezTo>
                    <a:pt x="2377440" y="1148080"/>
                    <a:pt x="2849880" y="1159510"/>
                    <a:pt x="3252470" y="1167130"/>
                  </a:cubicBezTo>
                  <a:cubicBezTo>
                    <a:pt x="3686810" y="1176020"/>
                    <a:pt x="4453890" y="1170940"/>
                    <a:pt x="4605020" y="1182370"/>
                  </a:cubicBezTo>
                  <a:cubicBezTo>
                    <a:pt x="4635500" y="1184910"/>
                    <a:pt x="4639310" y="1183640"/>
                    <a:pt x="4659630" y="1189990"/>
                  </a:cubicBezTo>
                  <a:cubicBezTo>
                    <a:pt x="4687570" y="1198880"/>
                    <a:pt x="4733290" y="1221740"/>
                    <a:pt x="4756150" y="1240790"/>
                  </a:cubicBezTo>
                  <a:cubicBezTo>
                    <a:pt x="4772660" y="1253490"/>
                    <a:pt x="4781550" y="1264920"/>
                    <a:pt x="4792980" y="1282700"/>
                  </a:cubicBezTo>
                  <a:cubicBezTo>
                    <a:pt x="4808220" y="1308100"/>
                    <a:pt x="4827270" y="1350010"/>
                    <a:pt x="4831080" y="1385570"/>
                  </a:cubicBezTo>
                  <a:cubicBezTo>
                    <a:pt x="4834890" y="1421130"/>
                    <a:pt x="4826000" y="1465580"/>
                    <a:pt x="4817110" y="1493520"/>
                  </a:cubicBezTo>
                  <a:cubicBezTo>
                    <a:pt x="4810760" y="1513840"/>
                    <a:pt x="4800600" y="1527810"/>
                    <a:pt x="4790440" y="1543050"/>
                  </a:cubicBezTo>
                  <a:cubicBezTo>
                    <a:pt x="4780280" y="1558290"/>
                    <a:pt x="4770120" y="1570990"/>
                    <a:pt x="4753610" y="1583690"/>
                  </a:cubicBezTo>
                  <a:cubicBezTo>
                    <a:pt x="4730750" y="1601470"/>
                    <a:pt x="4714240" y="1619250"/>
                    <a:pt x="4657090" y="1633220"/>
                  </a:cubicBezTo>
                  <a:cubicBezTo>
                    <a:pt x="4367530" y="1704340"/>
                    <a:pt x="2303780" y="1624330"/>
                    <a:pt x="1855470" y="1640840"/>
                  </a:cubicBezTo>
                  <a:cubicBezTo>
                    <a:pt x="1713230" y="1645920"/>
                    <a:pt x="1643380" y="1672590"/>
                    <a:pt x="1574800" y="1661160"/>
                  </a:cubicBezTo>
                  <a:cubicBezTo>
                    <a:pt x="1531620" y="1653540"/>
                    <a:pt x="1498600" y="1633220"/>
                    <a:pt x="1474470" y="1616710"/>
                  </a:cubicBezTo>
                  <a:cubicBezTo>
                    <a:pt x="1456690" y="1605280"/>
                    <a:pt x="1447800" y="1595120"/>
                    <a:pt x="1435100" y="1577340"/>
                  </a:cubicBezTo>
                  <a:cubicBezTo>
                    <a:pt x="1418590" y="1553210"/>
                    <a:pt x="1397000" y="1507490"/>
                    <a:pt x="1389380" y="1478280"/>
                  </a:cubicBezTo>
                  <a:cubicBezTo>
                    <a:pt x="1384300" y="1457960"/>
                    <a:pt x="1383030" y="1443990"/>
                    <a:pt x="1385570" y="1423670"/>
                  </a:cubicBezTo>
                  <a:cubicBezTo>
                    <a:pt x="1389380" y="1394460"/>
                    <a:pt x="1403350" y="1344930"/>
                    <a:pt x="1417320" y="1318260"/>
                  </a:cubicBezTo>
                  <a:cubicBezTo>
                    <a:pt x="1427480" y="1299210"/>
                    <a:pt x="1436370" y="1289050"/>
                    <a:pt x="1451610" y="1275080"/>
                  </a:cubicBezTo>
                  <a:cubicBezTo>
                    <a:pt x="1474470" y="1254760"/>
                    <a:pt x="1516380" y="1228090"/>
                    <a:pt x="1544320" y="1217930"/>
                  </a:cubicBezTo>
                  <a:cubicBezTo>
                    <a:pt x="1564640" y="1210310"/>
                    <a:pt x="1568450" y="1210310"/>
                    <a:pt x="1598930" y="1207770"/>
                  </a:cubicBezTo>
                  <a:cubicBezTo>
                    <a:pt x="1766570" y="1192530"/>
                    <a:pt x="2651760" y="1206500"/>
                    <a:pt x="3229610" y="1211580"/>
                  </a:cubicBezTo>
                  <a:cubicBezTo>
                    <a:pt x="3884930" y="1216660"/>
                    <a:pt x="5072380" y="1206500"/>
                    <a:pt x="5328920" y="1239520"/>
                  </a:cubicBezTo>
                  <a:cubicBezTo>
                    <a:pt x="5387340" y="1247140"/>
                    <a:pt x="5408930" y="1253490"/>
                    <a:pt x="5435600" y="1266190"/>
                  </a:cubicBezTo>
                  <a:cubicBezTo>
                    <a:pt x="5454650" y="1275080"/>
                    <a:pt x="5466080" y="1282700"/>
                    <a:pt x="5481320" y="1297940"/>
                  </a:cubicBezTo>
                  <a:cubicBezTo>
                    <a:pt x="5501640" y="1319530"/>
                    <a:pt x="5529580" y="1355090"/>
                    <a:pt x="5542280" y="1388110"/>
                  </a:cubicBezTo>
                  <a:cubicBezTo>
                    <a:pt x="5554980" y="1421130"/>
                    <a:pt x="5556250" y="1468120"/>
                    <a:pt x="5554980" y="1497330"/>
                  </a:cubicBezTo>
                  <a:cubicBezTo>
                    <a:pt x="5553710" y="1518920"/>
                    <a:pt x="5551170" y="1531620"/>
                    <a:pt x="5542280" y="1550670"/>
                  </a:cubicBezTo>
                  <a:cubicBezTo>
                    <a:pt x="5529580" y="1577340"/>
                    <a:pt x="5500370" y="1620520"/>
                    <a:pt x="5478780" y="1640840"/>
                  </a:cubicBezTo>
                  <a:cubicBezTo>
                    <a:pt x="5463540" y="1656080"/>
                    <a:pt x="5454650" y="1661160"/>
                    <a:pt x="5434330" y="1671320"/>
                  </a:cubicBezTo>
                  <a:cubicBezTo>
                    <a:pt x="5398770" y="1687830"/>
                    <a:pt x="5314950" y="1742440"/>
                    <a:pt x="5274310" y="1718310"/>
                  </a:cubicBezTo>
                  <a:cubicBezTo>
                    <a:pt x="5205730" y="1678940"/>
                    <a:pt x="5125720" y="1339850"/>
                    <a:pt x="5168900" y="1272540"/>
                  </a:cubicBezTo>
                  <a:cubicBezTo>
                    <a:pt x="5194300" y="1231900"/>
                    <a:pt x="5280660" y="1238250"/>
                    <a:pt x="5328920" y="1239520"/>
                  </a:cubicBezTo>
                  <a:cubicBezTo>
                    <a:pt x="5368290" y="1240790"/>
                    <a:pt x="5408930" y="1253490"/>
                    <a:pt x="5435600" y="1266190"/>
                  </a:cubicBezTo>
                  <a:cubicBezTo>
                    <a:pt x="5454650" y="1275080"/>
                    <a:pt x="5466080" y="1282700"/>
                    <a:pt x="5481320" y="1297940"/>
                  </a:cubicBezTo>
                  <a:cubicBezTo>
                    <a:pt x="5501640" y="1319530"/>
                    <a:pt x="5529580" y="1355090"/>
                    <a:pt x="5542280" y="1388110"/>
                  </a:cubicBezTo>
                  <a:cubicBezTo>
                    <a:pt x="5554980" y="1421130"/>
                    <a:pt x="5556250" y="1468120"/>
                    <a:pt x="5554980" y="1497330"/>
                  </a:cubicBezTo>
                  <a:cubicBezTo>
                    <a:pt x="5553710" y="1518920"/>
                    <a:pt x="5551170" y="1531620"/>
                    <a:pt x="5542280" y="1550670"/>
                  </a:cubicBezTo>
                  <a:cubicBezTo>
                    <a:pt x="5529580" y="1577340"/>
                    <a:pt x="5500370" y="1620520"/>
                    <a:pt x="5478780" y="1640840"/>
                  </a:cubicBezTo>
                  <a:cubicBezTo>
                    <a:pt x="5463540" y="1656080"/>
                    <a:pt x="5453380" y="1662430"/>
                    <a:pt x="5434330" y="1671320"/>
                  </a:cubicBezTo>
                  <a:cubicBezTo>
                    <a:pt x="5407660" y="1682750"/>
                    <a:pt x="5388610" y="1690370"/>
                    <a:pt x="5327650" y="1696720"/>
                  </a:cubicBezTo>
                  <a:cubicBezTo>
                    <a:pt x="4970780" y="1737360"/>
                    <a:pt x="1987550" y="1696720"/>
                    <a:pt x="1629410" y="1663700"/>
                  </a:cubicBezTo>
                  <a:cubicBezTo>
                    <a:pt x="1568450" y="1658620"/>
                    <a:pt x="1554480" y="1658620"/>
                    <a:pt x="1522730" y="1644650"/>
                  </a:cubicBezTo>
                  <a:cubicBezTo>
                    <a:pt x="1489710" y="1630680"/>
                    <a:pt x="1457960" y="1605280"/>
                    <a:pt x="1435100" y="1577340"/>
                  </a:cubicBezTo>
                  <a:cubicBezTo>
                    <a:pt x="1413510" y="1549400"/>
                    <a:pt x="1397000" y="1507490"/>
                    <a:pt x="1389380" y="1478280"/>
                  </a:cubicBezTo>
                  <a:cubicBezTo>
                    <a:pt x="1384300" y="1457960"/>
                    <a:pt x="1383030" y="1443990"/>
                    <a:pt x="1385570" y="1423670"/>
                  </a:cubicBezTo>
                  <a:cubicBezTo>
                    <a:pt x="1389380" y="1394460"/>
                    <a:pt x="1403350" y="1344930"/>
                    <a:pt x="1417320" y="1318260"/>
                  </a:cubicBezTo>
                  <a:cubicBezTo>
                    <a:pt x="1427480" y="1299210"/>
                    <a:pt x="1436370" y="1289050"/>
                    <a:pt x="1451610" y="1275080"/>
                  </a:cubicBezTo>
                  <a:cubicBezTo>
                    <a:pt x="1474470" y="1254760"/>
                    <a:pt x="1516380" y="1228090"/>
                    <a:pt x="1544320" y="1217930"/>
                  </a:cubicBezTo>
                  <a:cubicBezTo>
                    <a:pt x="1564640" y="1210310"/>
                    <a:pt x="1597660" y="1203960"/>
                    <a:pt x="1598930" y="1207770"/>
                  </a:cubicBezTo>
                  <a:cubicBezTo>
                    <a:pt x="1601470" y="1214120"/>
                    <a:pt x="1488440" y="1271270"/>
                    <a:pt x="1492250" y="1278890"/>
                  </a:cubicBezTo>
                  <a:cubicBezTo>
                    <a:pt x="1498600" y="1292860"/>
                    <a:pt x="1675130" y="1206500"/>
                    <a:pt x="1855470" y="1183640"/>
                  </a:cubicBezTo>
                  <a:cubicBezTo>
                    <a:pt x="2341880" y="1121410"/>
                    <a:pt x="4378960" y="1167130"/>
                    <a:pt x="4605020" y="1182370"/>
                  </a:cubicBezTo>
                  <a:cubicBezTo>
                    <a:pt x="4636770" y="1184910"/>
                    <a:pt x="4639310" y="1183640"/>
                    <a:pt x="4659630" y="1189990"/>
                  </a:cubicBezTo>
                  <a:cubicBezTo>
                    <a:pt x="4687570" y="1198880"/>
                    <a:pt x="4733290" y="1221740"/>
                    <a:pt x="4756150" y="1240790"/>
                  </a:cubicBezTo>
                  <a:cubicBezTo>
                    <a:pt x="4772660" y="1253490"/>
                    <a:pt x="4781550" y="1264920"/>
                    <a:pt x="4792980" y="1282700"/>
                  </a:cubicBezTo>
                  <a:cubicBezTo>
                    <a:pt x="4808220" y="1308100"/>
                    <a:pt x="4827270" y="1350010"/>
                    <a:pt x="4831080" y="1385570"/>
                  </a:cubicBezTo>
                  <a:cubicBezTo>
                    <a:pt x="4834890" y="1421130"/>
                    <a:pt x="4826000" y="1465580"/>
                    <a:pt x="4817110" y="1493520"/>
                  </a:cubicBezTo>
                  <a:cubicBezTo>
                    <a:pt x="4810760" y="1513840"/>
                    <a:pt x="4804410" y="1526540"/>
                    <a:pt x="4790440" y="1543050"/>
                  </a:cubicBezTo>
                  <a:cubicBezTo>
                    <a:pt x="4771390" y="1565910"/>
                    <a:pt x="4739640" y="1597660"/>
                    <a:pt x="4707890" y="1614170"/>
                  </a:cubicBezTo>
                  <a:cubicBezTo>
                    <a:pt x="4676140" y="1630680"/>
                    <a:pt x="4658360" y="1633220"/>
                    <a:pt x="4602480" y="1639570"/>
                  </a:cubicBezTo>
                  <a:cubicBezTo>
                    <a:pt x="4405630" y="1662430"/>
                    <a:pt x="3674110" y="1633220"/>
                    <a:pt x="3235960" y="1624330"/>
                  </a:cubicBezTo>
                  <a:cubicBezTo>
                    <a:pt x="2828290" y="1616710"/>
                    <a:pt x="2396490" y="1616710"/>
                    <a:pt x="2057400" y="1590040"/>
                  </a:cubicBezTo>
                  <a:cubicBezTo>
                    <a:pt x="1798320" y="1569720"/>
                    <a:pt x="1471930" y="1517650"/>
                    <a:pt x="1372870" y="1499870"/>
                  </a:cubicBezTo>
                  <a:cubicBezTo>
                    <a:pt x="1344930" y="1494790"/>
                    <a:pt x="1338580" y="1496060"/>
                    <a:pt x="1319530" y="1488440"/>
                  </a:cubicBezTo>
                  <a:cubicBezTo>
                    <a:pt x="1291590" y="1477010"/>
                    <a:pt x="1252220" y="1455420"/>
                    <a:pt x="1228090" y="1430020"/>
                  </a:cubicBezTo>
                  <a:cubicBezTo>
                    <a:pt x="1203960" y="1404620"/>
                    <a:pt x="1183640" y="1369060"/>
                    <a:pt x="1173480" y="1334770"/>
                  </a:cubicBezTo>
                  <a:cubicBezTo>
                    <a:pt x="1163320" y="1300480"/>
                    <a:pt x="1164590" y="1254760"/>
                    <a:pt x="1169670" y="1225550"/>
                  </a:cubicBezTo>
                  <a:cubicBezTo>
                    <a:pt x="1173480" y="1203960"/>
                    <a:pt x="1181100" y="1188720"/>
                    <a:pt x="1188720" y="1172210"/>
                  </a:cubicBezTo>
                  <a:cubicBezTo>
                    <a:pt x="1196340" y="1155700"/>
                    <a:pt x="1203960" y="1141730"/>
                    <a:pt x="1217930" y="1126490"/>
                  </a:cubicBezTo>
                  <a:cubicBezTo>
                    <a:pt x="1238250" y="1104900"/>
                    <a:pt x="1268730" y="1079500"/>
                    <a:pt x="1305560" y="1061720"/>
                  </a:cubicBezTo>
                  <a:cubicBezTo>
                    <a:pt x="1353820" y="1038860"/>
                    <a:pt x="1408430" y="1029970"/>
                    <a:pt x="1488440" y="1013460"/>
                  </a:cubicBezTo>
                  <a:cubicBezTo>
                    <a:pt x="1635760" y="982980"/>
                    <a:pt x="1887220" y="946150"/>
                    <a:pt x="2119630" y="913130"/>
                  </a:cubicBezTo>
                  <a:cubicBezTo>
                    <a:pt x="2406650" y="872490"/>
                    <a:pt x="2730500" y="822960"/>
                    <a:pt x="3084830" y="792480"/>
                  </a:cubicBezTo>
                  <a:cubicBezTo>
                    <a:pt x="3515360" y="755650"/>
                    <a:pt x="4178300" y="734060"/>
                    <a:pt x="4518660" y="725170"/>
                  </a:cubicBezTo>
                  <a:cubicBezTo>
                    <a:pt x="4706620" y="720090"/>
                    <a:pt x="4883150" y="716280"/>
                    <a:pt x="4958080" y="723900"/>
                  </a:cubicBezTo>
                  <a:cubicBezTo>
                    <a:pt x="4984750" y="726440"/>
                    <a:pt x="4992370" y="726440"/>
                    <a:pt x="5011420" y="734060"/>
                  </a:cubicBezTo>
                  <a:cubicBezTo>
                    <a:pt x="5039360" y="745490"/>
                    <a:pt x="5080000" y="767080"/>
                    <a:pt x="5104130" y="792480"/>
                  </a:cubicBezTo>
                  <a:cubicBezTo>
                    <a:pt x="5129530" y="817880"/>
                    <a:pt x="5149850" y="859790"/>
                    <a:pt x="5160010" y="887730"/>
                  </a:cubicBezTo>
                  <a:cubicBezTo>
                    <a:pt x="5167630" y="908050"/>
                    <a:pt x="5168900" y="920750"/>
                    <a:pt x="5168900" y="942340"/>
                  </a:cubicBezTo>
                  <a:cubicBezTo>
                    <a:pt x="5168900" y="971550"/>
                    <a:pt x="5162550" y="1017270"/>
                    <a:pt x="5147310" y="1049020"/>
                  </a:cubicBezTo>
                  <a:cubicBezTo>
                    <a:pt x="5132070" y="1080770"/>
                    <a:pt x="5100320" y="1115060"/>
                    <a:pt x="5077460" y="1134110"/>
                  </a:cubicBezTo>
                  <a:cubicBezTo>
                    <a:pt x="5060950" y="1148080"/>
                    <a:pt x="5050790" y="1154430"/>
                    <a:pt x="5030470" y="1162050"/>
                  </a:cubicBezTo>
                  <a:cubicBezTo>
                    <a:pt x="5002530" y="1172210"/>
                    <a:pt x="4973320" y="1177290"/>
                    <a:pt x="4922520" y="1179830"/>
                  </a:cubicBezTo>
                  <a:cubicBezTo>
                    <a:pt x="4799330" y="1184910"/>
                    <a:pt x="4565650" y="1139190"/>
                    <a:pt x="4286250" y="1126490"/>
                  </a:cubicBezTo>
                  <a:cubicBezTo>
                    <a:pt x="3747770" y="1102360"/>
                    <a:pt x="2499360" y="1123950"/>
                    <a:pt x="1915160" y="1111250"/>
                  </a:cubicBezTo>
                  <a:cubicBezTo>
                    <a:pt x="1572260" y="1103630"/>
                    <a:pt x="1341120" y="1094740"/>
                    <a:pt x="1101090" y="1080770"/>
                  </a:cubicBezTo>
                  <a:cubicBezTo>
                    <a:pt x="909320" y="1069340"/>
                    <a:pt x="725170" y="1096010"/>
                    <a:pt x="586740" y="1040130"/>
                  </a:cubicBezTo>
                  <a:cubicBezTo>
                    <a:pt x="469900" y="993140"/>
                    <a:pt x="334010" y="904240"/>
                    <a:pt x="304800" y="808990"/>
                  </a:cubicBezTo>
                  <a:cubicBezTo>
                    <a:pt x="276860" y="715010"/>
                    <a:pt x="342900" y="548640"/>
                    <a:pt x="408940" y="471170"/>
                  </a:cubicBezTo>
                  <a:cubicBezTo>
                    <a:pt x="466090" y="402590"/>
                    <a:pt x="553720" y="387350"/>
                    <a:pt x="654050" y="349250"/>
                  </a:cubicBezTo>
                  <a:cubicBezTo>
                    <a:pt x="800100" y="293370"/>
                    <a:pt x="1012190" y="240030"/>
                    <a:pt x="1207770" y="193040"/>
                  </a:cubicBezTo>
                  <a:cubicBezTo>
                    <a:pt x="1423670" y="140970"/>
                    <a:pt x="1696720" y="83820"/>
                    <a:pt x="1894840" y="53340"/>
                  </a:cubicBezTo>
                  <a:cubicBezTo>
                    <a:pt x="2043430" y="30480"/>
                    <a:pt x="2134870" y="19050"/>
                    <a:pt x="2287270" y="11430"/>
                  </a:cubicBezTo>
                  <a:cubicBezTo>
                    <a:pt x="2499360" y="0"/>
                    <a:pt x="2736850" y="7620"/>
                    <a:pt x="3049270" y="13970"/>
                  </a:cubicBezTo>
                  <a:cubicBezTo>
                    <a:pt x="3547110" y="24130"/>
                    <a:pt x="4627880" y="27940"/>
                    <a:pt x="4987290" y="86360"/>
                  </a:cubicBezTo>
                  <a:cubicBezTo>
                    <a:pt x="5129530" y="109220"/>
                    <a:pt x="5204460" y="157480"/>
                    <a:pt x="5278120" y="171450"/>
                  </a:cubicBezTo>
                  <a:cubicBezTo>
                    <a:pt x="5322570" y="180340"/>
                    <a:pt x="5358130" y="173990"/>
                    <a:pt x="5387340" y="181610"/>
                  </a:cubicBezTo>
                  <a:cubicBezTo>
                    <a:pt x="5407660" y="186690"/>
                    <a:pt x="5421630" y="195580"/>
                    <a:pt x="5436870" y="205740"/>
                  </a:cubicBezTo>
                  <a:cubicBezTo>
                    <a:pt x="5452110" y="215900"/>
                    <a:pt x="5464810" y="224790"/>
                    <a:pt x="5478780" y="241300"/>
                  </a:cubicBezTo>
                  <a:cubicBezTo>
                    <a:pt x="5497830" y="264160"/>
                    <a:pt x="5523230" y="302260"/>
                    <a:pt x="5532120" y="336550"/>
                  </a:cubicBezTo>
                  <a:cubicBezTo>
                    <a:pt x="5541010" y="370840"/>
                    <a:pt x="5542280" y="411480"/>
                    <a:pt x="5534660" y="445770"/>
                  </a:cubicBezTo>
                  <a:cubicBezTo>
                    <a:pt x="5527040" y="480060"/>
                    <a:pt x="5504180" y="520700"/>
                    <a:pt x="5486400" y="544830"/>
                  </a:cubicBezTo>
                  <a:cubicBezTo>
                    <a:pt x="5473700" y="561340"/>
                    <a:pt x="5464810" y="570230"/>
                    <a:pt x="5447030" y="581660"/>
                  </a:cubicBezTo>
                  <a:cubicBezTo>
                    <a:pt x="5421630" y="599440"/>
                    <a:pt x="5394960" y="617220"/>
                    <a:pt x="5346700" y="632460"/>
                  </a:cubicBezTo>
                  <a:cubicBezTo>
                    <a:pt x="5243830" y="664210"/>
                    <a:pt x="4997450" y="687070"/>
                    <a:pt x="4841240" y="702310"/>
                  </a:cubicBezTo>
                  <a:cubicBezTo>
                    <a:pt x="4706620" y="716280"/>
                    <a:pt x="4608830" y="721360"/>
                    <a:pt x="4464050" y="726440"/>
                  </a:cubicBezTo>
                  <a:cubicBezTo>
                    <a:pt x="4268470" y="732790"/>
                    <a:pt x="3990340" y="726440"/>
                    <a:pt x="3773170" y="731520"/>
                  </a:cubicBezTo>
                  <a:cubicBezTo>
                    <a:pt x="3578860" y="736600"/>
                    <a:pt x="3456940" y="749300"/>
                    <a:pt x="3219450" y="754380"/>
                  </a:cubicBezTo>
                  <a:cubicBezTo>
                    <a:pt x="2788920" y="763270"/>
                    <a:pt x="1774190" y="767080"/>
                    <a:pt x="1402080" y="754380"/>
                  </a:cubicBezTo>
                  <a:cubicBezTo>
                    <a:pt x="1236980" y="748030"/>
                    <a:pt x="1129030" y="725170"/>
                    <a:pt x="1045210" y="728980"/>
                  </a:cubicBezTo>
                  <a:cubicBezTo>
                    <a:pt x="998220" y="730250"/>
                    <a:pt x="972820" y="748030"/>
                    <a:pt x="937260" y="745490"/>
                  </a:cubicBezTo>
                  <a:cubicBezTo>
                    <a:pt x="901700" y="742950"/>
                    <a:pt x="863600" y="728980"/>
                    <a:pt x="833120" y="709930"/>
                  </a:cubicBezTo>
                  <a:cubicBezTo>
                    <a:pt x="803910" y="690880"/>
                    <a:pt x="775970" y="661670"/>
                    <a:pt x="758190" y="631190"/>
                  </a:cubicBezTo>
                  <a:cubicBezTo>
                    <a:pt x="740410" y="600710"/>
                    <a:pt x="730250" y="561340"/>
                    <a:pt x="728980" y="525780"/>
                  </a:cubicBezTo>
                  <a:cubicBezTo>
                    <a:pt x="727710" y="490220"/>
                    <a:pt x="740410" y="447040"/>
                    <a:pt x="751840" y="419100"/>
                  </a:cubicBezTo>
                  <a:cubicBezTo>
                    <a:pt x="759460" y="400050"/>
                    <a:pt x="767080" y="387350"/>
                    <a:pt x="781050" y="372110"/>
                  </a:cubicBezTo>
                  <a:cubicBezTo>
                    <a:pt x="801370" y="350520"/>
                    <a:pt x="835660" y="325120"/>
                    <a:pt x="868680" y="307340"/>
                  </a:cubicBezTo>
                  <a:cubicBezTo>
                    <a:pt x="904240" y="288290"/>
                    <a:pt x="939800" y="278130"/>
                    <a:pt x="989330" y="265430"/>
                  </a:cubicBezTo>
                  <a:cubicBezTo>
                    <a:pt x="1062990" y="245110"/>
                    <a:pt x="1135380" y="224790"/>
                    <a:pt x="1273810" y="212090"/>
                  </a:cubicBezTo>
                  <a:cubicBezTo>
                    <a:pt x="1630680" y="179070"/>
                    <a:pt x="2813050" y="214630"/>
                    <a:pt x="3214370" y="220980"/>
                  </a:cubicBezTo>
                  <a:cubicBezTo>
                    <a:pt x="3394710" y="223520"/>
                    <a:pt x="3458210" y="223520"/>
                    <a:pt x="3605530" y="232410"/>
                  </a:cubicBezTo>
                  <a:cubicBezTo>
                    <a:pt x="3796030" y="242570"/>
                    <a:pt x="4061460" y="269240"/>
                    <a:pt x="4258310" y="287020"/>
                  </a:cubicBezTo>
                  <a:cubicBezTo>
                    <a:pt x="4419600" y="302260"/>
                    <a:pt x="4607560" y="303530"/>
                    <a:pt x="4700270" y="330200"/>
                  </a:cubicBezTo>
                  <a:cubicBezTo>
                    <a:pt x="4745990" y="344170"/>
                    <a:pt x="4773930" y="361950"/>
                    <a:pt x="4798060" y="379730"/>
                  </a:cubicBezTo>
                  <a:cubicBezTo>
                    <a:pt x="4814570" y="392430"/>
                    <a:pt x="4823460" y="402590"/>
                    <a:pt x="4834890" y="420370"/>
                  </a:cubicBezTo>
                  <a:cubicBezTo>
                    <a:pt x="4850130" y="445770"/>
                    <a:pt x="4869180" y="486410"/>
                    <a:pt x="4874260" y="521970"/>
                  </a:cubicBezTo>
                  <a:cubicBezTo>
                    <a:pt x="4879340" y="557530"/>
                    <a:pt x="4875530" y="598170"/>
                    <a:pt x="4862830" y="631190"/>
                  </a:cubicBezTo>
                  <a:cubicBezTo>
                    <a:pt x="4850130" y="664210"/>
                    <a:pt x="4822190" y="699770"/>
                    <a:pt x="4801870" y="721360"/>
                  </a:cubicBezTo>
                  <a:cubicBezTo>
                    <a:pt x="4786630" y="736600"/>
                    <a:pt x="4776470" y="744220"/>
                    <a:pt x="4757420" y="753110"/>
                  </a:cubicBezTo>
                  <a:cubicBezTo>
                    <a:pt x="4730750" y="765810"/>
                    <a:pt x="4691380" y="778510"/>
                    <a:pt x="4650740" y="781050"/>
                  </a:cubicBezTo>
                  <a:cubicBezTo>
                    <a:pt x="4599940" y="783590"/>
                    <a:pt x="4565650" y="760730"/>
                    <a:pt x="4474210" y="754380"/>
                  </a:cubicBezTo>
                  <a:cubicBezTo>
                    <a:pt x="4169410" y="731520"/>
                    <a:pt x="2957830" y="746760"/>
                    <a:pt x="2471420" y="756920"/>
                  </a:cubicBezTo>
                  <a:cubicBezTo>
                    <a:pt x="2192020" y="763270"/>
                    <a:pt x="2038350" y="779780"/>
                    <a:pt x="1813560" y="783590"/>
                  </a:cubicBezTo>
                  <a:cubicBezTo>
                    <a:pt x="1578610" y="787400"/>
                    <a:pt x="1309370" y="784860"/>
                    <a:pt x="1092200" y="779780"/>
                  </a:cubicBezTo>
                  <a:cubicBezTo>
                    <a:pt x="911860" y="775970"/>
                    <a:pt x="765810" y="772160"/>
                    <a:pt x="599440" y="759460"/>
                  </a:cubicBezTo>
                  <a:cubicBezTo>
                    <a:pt x="425450" y="746760"/>
                    <a:pt x="144780" y="795020"/>
                    <a:pt x="69850" y="701040"/>
                  </a:cubicBezTo>
                  <a:cubicBezTo>
                    <a:pt x="0" y="613410"/>
                    <a:pt x="124460" y="242570"/>
                    <a:pt x="124460" y="24257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573905" y="4026217"/>
            <a:ext cx="415290" cy="415290"/>
            <a:chOff x="0" y="0"/>
            <a:chExt cx="553720" cy="553720"/>
          </a:xfrm>
        </p:grpSpPr>
        <p:sp>
          <p:nvSpPr>
            <p:cNvPr id="46" name="Freeform 46"/>
            <p:cNvSpPr/>
            <p:nvPr/>
          </p:nvSpPr>
          <p:spPr>
            <a:xfrm>
              <a:off x="4826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5600" y="425450"/>
                    <a:pt x="323850" y="439420"/>
                  </a:cubicBezTo>
                  <a:cubicBezTo>
                    <a:pt x="292100" y="453390"/>
                    <a:pt x="252730" y="461010"/>
                    <a:pt x="217170" y="458470"/>
                  </a:cubicBezTo>
                  <a:cubicBezTo>
                    <a:pt x="181610" y="455930"/>
                    <a:pt x="142240" y="444500"/>
                    <a:pt x="111760" y="426720"/>
                  </a:cubicBezTo>
                  <a:cubicBezTo>
                    <a:pt x="81280" y="408940"/>
                    <a:pt x="52070" y="379730"/>
                    <a:pt x="34290" y="349250"/>
                  </a:cubicBezTo>
                  <a:cubicBezTo>
                    <a:pt x="16510" y="31877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5560" y="10541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2740" y="22860"/>
                    <a:pt x="392430" y="69850"/>
                    <a:pt x="392430" y="6985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518660" y="3830003"/>
            <a:ext cx="3713797" cy="529590"/>
            <a:chOff x="0" y="0"/>
            <a:chExt cx="4951730" cy="706120"/>
          </a:xfrm>
        </p:grpSpPr>
        <p:sp>
          <p:nvSpPr>
            <p:cNvPr id="48" name="Freeform 48"/>
            <p:cNvSpPr/>
            <p:nvPr/>
          </p:nvSpPr>
          <p:spPr>
            <a:xfrm>
              <a:off x="46990" y="17780"/>
              <a:ext cx="4884420" cy="736600"/>
            </a:xfrm>
            <a:custGeom>
              <a:avLst/>
              <a:gdLst/>
              <a:ahLst/>
              <a:cxnLst/>
              <a:rect l="l" t="t" r="r" b="b"/>
              <a:pathLst>
                <a:path w="4884420" h="736600">
                  <a:moveTo>
                    <a:pt x="285750" y="176530"/>
                  </a:moveTo>
                  <a:cubicBezTo>
                    <a:pt x="1043940" y="101600"/>
                    <a:pt x="1073150" y="105410"/>
                    <a:pt x="1101090" y="114300"/>
                  </a:cubicBezTo>
                  <a:cubicBezTo>
                    <a:pt x="1121410" y="120650"/>
                    <a:pt x="1132840" y="125730"/>
                    <a:pt x="1149350" y="138430"/>
                  </a:cubicBezTo>
                  <a:cubicBezTo>
                    <a:pt x="1173480" y="156210"/>
                    <a:pt x="1206500" y="187960"/>
                    <a:pt x="1223010" y="219710"/>
                  </a:cubicBezTo>
                  <a:cubicBezTo>
                    <a:pt x="1239520" y="251460"/>
                    <a:pt x="1248410" y="297180"/>
                    <a:pt x="1250950" y="326390"/>
                  </a:cubicBezTo>
                  <a:cubicBezTo>
                    <a:pt x="1252220" y="347980"/>
                    <a:pt x="1250950" y="360680"/>
                    <a:pt x="1244600" y="381000"/>
                  </a:cubicBezTo>
                  <a:cubicBezTo>
                    <a:pt x="1235710" y="408940"/>
                    <a:pt x="1212850" y="453390"/>
                    <a:pt x="1195070" y="477520"/>
                  </a:cubicBezTo>
                  <a:cubicBezTo>
                    <a:pt x="1182370" y="494030"/>
                    <a:pt x="1172210" y="504190"/>
                    <a:pt x="1154430" y="515620"/>
                  </a:cubicBezTo>
                  <a:cubicBezTo>
                    <a:pt x="1129030" y="530860"/>
                    <a:pt x="1098550" y="549910"/>
                    <a:pt x="1052830" y="554990"/>
                  </a:cubicBezTo>
                  <a:cubicBezTo>
                    <a:pt x="969010" y="565150"/>
                    <a:pt x="811530" y="514350"/>
                    <a:pt x="680720" y="504190"/>
                  </a:cubicBezTo>
                  <a:cubicBezTo>
                    <a:pt x="537210" y="492760"/>
                    <a:pt x="325120" y="505460"/>
                    <a:pt x="227330" y="491490"/>
                  </a:cubicBezTo>
                  <a:cubicBezTo>
                    <a:pt x="179070" y="485140"/>
                    <a:pt x="152400" y="480060"/>
                    <a:pt x="121920" y="463550"/>
                  </a:cubicBezTo>
                  <a:cubicBezTo>
                    <a:pt x="90170" y="445770"/>
                    <a:pt x="60960" y="417830"/>
                    <a:pt x="40640" y="388620"/>
                  </a:cubicBezTo>
                  <a:cubicBezTo>
                    <a:pt x="21590" y="359410"/>
                    <a:pt x="8890" y="314960"/>
                    <a:pt x="3810" y="285750"/>
                  </a:cubicBezTo>
                  <a:cubicBezTo>
                    <a:pt x="0" y="265430"/>
                    <a:pt x="1270" y="251460"/>
                    <a:pt x="5080" y="231140"/>
                  </a:cubicBezTo>
                  <a:cubicBezTo>
                    <a:pt x="11430" y="201930"/>
                    <a:pt x="30480" y="154940"/>
                    <a:pt x="46990" y="129540"/>
                  </a:cubicBezTo>
                  <a:cubicBezTo>
                    <a:pt x="58420" y="111760"/>
                    <a:pt x="69850" y="100330"/>
                    <a:pt x="83820" y="88900"/>
                  </a:cubicBezTo>
                  <a:cubicBezTo>
                    <a:pt x="97790" y="77470"/>
                    <a:pt x="110490" y="67310"/>
                    <a:pt x="129540" y="58420"/>
                  </a:cubicBezTo>
                  <a:cubicBezTo>
                    <a:pt x="157480" y="46990"/>
                    <a:pt x="185420" y="40640"/>
                    <a:pt x="236220" y="34290"/>
                  </a:cubicBezTo>
                  <a:cubicBezTo>
                    <a:pt x="360680" y="20320"/>
                    <a:pt x="635000" y="27940"/>
                    <a:pt x="882650" y="33020"/>
                  </a:cubicBezTo>
                  <a:cubicBezTo>
                    <a:pt x="1217930" y="40640"/>
                    <a:pt x="1924050" y="73660"/>
                    <a:pt x="2063750" y="87630"/>
                  </a:cubicBezTo>
                  <a:cubicBezTo>
                    <a:pt x="2094230" y="90170"/>
                    <a:pt x="2098040" y="88900"/>
                    <a:pt x="2118360" y="96520"/>
                  </a:cubicBezTo>
                  <a:cubicBezTo>
                    <a:pt x="2146300" y="106680"/>
                    <a:pt x="2188210" y="127000"/>
                    <a:pt x="2213610" y="151130"/>
                  </a:cubicBezTo>
                  <a:cubicBezTo>
                    <a:pt x="2239010" y="175260"/>
                    <a:pt x="2260600" y="210820"/>
                    <a:pt x="2272030" y="243840"/>
                  </a:cubicBezTo>
                  <a:cubicBezTo>
                    <a:pt x="2283460" y="278130"/>
                    <a:pt x="2287270" y="317500"/>
                    <a:pt x="2280920" y="353060"/>
                  </a:cubicBezTo>
                  <a:cubicBezTo>
                    <a:pt x="2274570" y="387350"/>
                    <a:pt x="2259330" y="425450"/>
                    <a:pt x="2237740" y="453390"/>
                  </a:cubicBezTo>
                  <a:cubicBezTo>
                    <a:pt x="2216150" y="481330"/>
                    <a:pt x="2179320" y="509270"/>
                    <a:pt x="2152650" y="523240"/>
                  </a:cubicBezTo>
                  <a:cubicBezTo>
                    <a:pt x="2133600" y="533400"/>
                    <a:pt x="2128520" y="534670"/>
                    <a:pt x="2100580" y="539750"/>
                  </a:cubicBezTo>
                  <a:cubicBezTo>
                    <a:pt x="1992630" y="557530"/>
                    <a:pt x="1570990" y="549910"/>
                    <a:pt x="1296670" y="547370"/>
                  </a:cubicBezTo>
                  <a:cubicBezTo>
                    <a:pt x="1009650" y="543560"/>
                    <a:pt x="530860" y="528320"/>
                    <a:pt x="414020" y="519430"/>
                  </a:cubicBezTo>
                  <a:cubicBezTo>
                    <a:pt x="384810" y="516890"/>
                    <a:pt x="379730" y="519430"/>
                    <a:pt x="359410" y="513080"/>
                  </a:cubicBezTo>
                  <a:cubicBezTo>
                    <a:pt x="331470" y="504190"/>
                    <a:pt x="290830" y="483870"/>
                    <a:pt x="264160" y="459740"/>
                  </a:cubicBezTo>
                  <a:cubicBezTo>
                    <a:pt x="238760" y="435610"/>
                    <a:pt x="214630" y="397510"/>
                    <a:pt x="203200" y="369570"/>
                  </a:cubicBezTo>
                  <a:cubicBezTo>
                    <a:pt x="194310" y="350520"/>
                    <a:pt x="191770" y="336550"/>
                    <a:pt x="190500" y="314960"/>
                  </a:cubicBezTo>
                  <a:cubicBezTo>
                    <a:pt x="189230" y="285750"/>
                    <a:pt x="193040" y="240030"/>
                    <a:pt x="205740" y="207010"/>
                  </a:cubicBezTo>
                  <a:cubicBezTo>
                    <a:pt x="218440" y="173990"/>
                    <a:pt x="242570" y="140970"/>
                    <a:pt x="269240" y="118110"/>
                  </a:cubicBezTo>
                  <a:cubicBezTo>
                    <a:pt x="295910" y="95250"/>
                    <a:pt x="337820" y="76200"/>
                    <a:pt x="367030" y="68580"/>
                  </a:cubicBezTo>
                  <a:cubicBezTo>
                    <a:pt x="387350" y="62230"/>
                    <a:pt x="391160" y="64770"/>
                    <a:pt x="421640" y="63500"/>
                  </a:cubicBezTo>
                  <a:cubicBezTo>
                    <a:pt x="570230" y="57150"/>
                    <a:pt x="1310640" y="55880"/>
                    <a:pt x="1738630" y="62230"/>
                  </a:cubicBezTo>
                  <a:cubicBezTo>
                    <a:pt x="2145030" y="67310"/>
                    <a:pt x="2752090" y="49530"/>
                    <a:pt x="2924810" y="96520"/>
                  </a:cubicBezTo>
                  <a:cubicBezTo>
                    <a:pt x="2978150" y="110490"/>
                    <a:pt x="2994660" y="125730"/>
                    <a:pt x="3021330" y="149860"/>
                  </a:cubicBezTo>
                  <a:cubicBezTo>
                    <a:pt x="3048000" y="173990"/>
                    <a:pt x="3070860" y="212090"/>
                    <a:pt x="3082290" y="240030"/>
                  </a:cubicBezTo>
                  <a:cubicBezTo>
                    <a:pt x="3091180" y="259080"/>
                    <a:pt x="3092450" y="276860"/>
                    <a:pt x="3093720" y="294640"/>
                  </a:cubicBezTo>
                  <a:cubicBezTo>
                    <a:pt x="3094990" y="312420"/>
                    <a:pt x="3097530" y="328930"/>
                    <a:pt x="3093720" y="349250"/>
                  </a:cubicBezTo>
                  <a:cubicBezTo>
                    <a:pt x="3088640" y="378460"/>
                    <a:pt x="3073400" y="421640"/>
                    <a:pt x="3053080" y="450850"/>
                  </a:cubicBezTo>
                  <a:cubicBezTo>
                    <a:pt x="3032760" y="480060"/>
                    <a:pt x="3001010" y="505460"/>
                    <a:pt x="2969260" y="521970"/>
                  </a:cubicBezTo>
                  <a:cubicBezTo>
                    <a:pt x="2937510" y="538480"/>
                    <a:pt x="2915920" y="541020"/>
                    <a:pt x="2862580" y="547370"/>
                  </a:cubicBezTo>
                  <a:cubicBezTo>
                    <a:pt x="2719070" y="563880"/>
                    <a:pt x="2194560" y="563880"/>
                    <a:pt x="2051050" y="547370"/>
                  </a:cubicBezTo>
                  <a:cubicBezTo>
                    <a:pt x="1997710" y="541020"/>
                    <a:pt x="1971040" y="534670"/>
                    <a:pt x="1944370" y="521970"/>
                  </a:cubicBezTo>
                  <a:cubicBezTo>
                    <a:pt x="1925320" y="513080"/>
                    <a:pt x="1913890" y="505460"/>
                    <a:pt x="1898650" y="490220"/>
                  </a:cubicBezTo>
                  <a:cubicBezTo>
                    <a:pt x="1877060" y="468630"/>
                    <a:pt x="1849120" y="426720"/>
                    <a:pt x="1836420" y="400050"/>
                  </a:cubicBezTo>
                  <a:cubicBezTo>
                    <a:pt x="1827530" y="381000"/>
                    <a:pt x="1824990" y="368300"/>
                    <a:pt x="1823720" y="346710"/>
                  </a:cubicBezTo>
                  <a:cubicBezTo>
                    <a:pt x="1822450" y="317500"/>
                    <a:pt x="1823720" y="270510"/>
                    <a:pt x="1836420" y="237490"/>
                  </a:cubicBezTo>
                  <a:cubicBezTo>
                    <a:pt x="1849120" y="204470"/>
                    <a:pt x="1877060" y="170180"/>
                    <a:pt x="1898650" y="148590"/>
                  </a:cubicBezTo>
                  <a:cubicBezTo>
                    <a:pt x="1913890" y="133350"/>
                    <a:pt x="1925320" y="125730"/>
                    <a:pt x="1944370" y="116840"/>
                  </a:cubicBezTo>
                  <a:cubicBezTo>
                    <a:pt x="1971040" y="104140"/>
                    <a:pt x="1993900" y="97790"/>
                    <a:pt x="2051050" y="90170"/>
                  </a:cubicBezTo>
                  <a:cubicBezTo>
                    <a:pt x="2270760" y="63500"/>
                    <a:pt x="3251200" y="78740"/>
                    <a:pt x="3671570" y="90170"/>
                  </a:cubicBezTo>
                  <a:cubicBezTo>
                    <a:pt x="3939540" y="97790"/>
                    <a:pt x="4211320" y="90170"/>
                    <a:pt x="4330700" y="125730"/>
                  </a:cubicBezTo>
                  <a:cubicBezTo>
                    <a:pt x="4378960" y="139700"/>
                    <a:pt x="4400550" y="156210"/>
                    <a:pt x="4425950" y="180340"/>
                  </a:cubicBezTo>
                  <a:cubicBezTo>
                    <a:pt x="4451350" y="204470"/>
                    <a:pt x="4472940" y="243840"/>
                    <a:pt x="4484370" y="271780"/>
                  </a:cubicBezTo>
                  <a:cubicBezTo>
                    <a:pt x="4491990" y="292100"/>
                    <a:pt x="4495800" y="304800"/>
                    <a:pt x="4495800" y="326390"/>
                  </a:cubicBezTo>
                  <a:cubicBezTo>
                    <a:pt x="4497070" y="356870"/>
                    <a:pt x="4493260" y="401320"/>
                    <a:pt x="4479290" y="434340"/>
                  </a:cubicBezTo>
                  <a:cubicBezTo>
                    <a:pt x="4465320" y="467360"/>
                    <a:pt x="4434840" y="501650"/>
                    <a:pt x="4413250" y="521970"/>
                  </a:cubicBezTo>
                  <a:cubicBezTo>
                    <a:pt x="4398010" y="535940"/>
                    <a:pt x="4386580" y="543560"/>
                    <a:pt x="4367530" y="551180"/>
                  </a:cubicBezTo>
                  <a:cubicBezTo>
                    <a:pt x="4339590" y="562610"/>
                    <a:pt x="4314190" y="567690"/>
                    <a:pt x="4259580" y="574040"/>
                  </a:cubicBezTo>
                  <a:cubicBezTo>
                    <a:pt x="4102100" y="590550"/>
                    <a:pt x="3444240" y="582930"/>
                    <a:pt x="3322320" y="576580"/>
                  </a:cubicBezTo>
                  <a:cubicBezTo>
                    <a:pt x="3293110" y="575310"/>
                    <a:pt x="3288030" y="576580"/>
                    <a:pt x="3267710" y="570230"/>
                  </a:cubicBezTo>
                  <a:cubicBezTo>
                    <a:pt x="3239770" y="561340"/>
                    <a:pt x="3197860" y="542290"/>
                    <a:pt x="3171190" y="519430"/>
                  </a:cubicBezTo>
                  <a:cubicBezTo>
                    <a:pt x="3144520" y="495300"/>
                    <a:pt x="3121660" y="455930"/>
                    <a:pt x="3108960" y="429260"/>
                  </a:cubicBezTo>
                  <a:cubicBezTo>
                    <a:pt x="3100070" y="410210"/>
                    <a:pt x="3097530" y="397510"/>
                    <a:pt x="3096260" y="375920"/>
                  </a:cubicBezTo>
                  <a:cubicBezTo>
                    <a:pt x="3094990" y="346710"/>
                    <a:pt x="3100070" y="294640"/>
                    <a:pt x="3108960" y="266700"/>
                  </a:cubicBezTo>
                  <a:cubicBezTo>
                    <a:pt x="3115310" y="246380"/>
                    <a:pt x="3124200" y="233680"/>
                    <a:pt x="3134360" y="218440"/>
                  </a:cubicBezTo>
                  <a:cubicBezTo>
                    <a:pt x="3144520" y="203200"/>
                    <a:pt x="3154680" y="189230"/>
                    <a:pt x="3171190" y="176530"/>
                  </a:cubicBezTo>
                  <a:cubicBezTo>
                    <a:pt x="3194050" y="157480"/>
                    <a:pt x="3219450" y="138430"/>
                    <a:pt x="3267710" y="125730"/>
                  </a:cubicBezTo>
                  <a:cubicBezTo>
                    <a:pt x="3383280" y="93980"/>
                    <a:pt x="3672840" y="100330"/>
                    <a:pt x="3893820" y="95250"/>
                  </a:cubicBezTo>
                  <a:cubicBezTo>
                    <a:pt x="4141470" y="90170"/>
                    <a:pt x="4545330" y="64770"/>
                    <a:pt x="4679950" y="97790"/>
                  </a:cubicBezTo>
                  <a:cubicBezTo>
                    <a:pt x="4730750" y="110490"/>
                    <a:pt x="4753610" y="129540"/>
                    <a:pt x="4777740" y="147320"/>
                  </a:cubicBezTo>
                  <a:cubicBezTo>
                    <a:pt x="4794250" y="160020"/>
                    <a:pt x="4803140" y="171450"/>
                    <a:pt x="4814570" y="189230"/>
                  </a:cubicBezTo>
                  <a:cubicBezTo>
                    <a:pt x="4829810" y="214630"/>
                    <a:pt x="4848860" y="261620"/>
                    <a:pt x="4853940" y="290830"/>
                  </a:cubicBezTo>
                  <a:cubicBezTo>
                    <a:pt x="4857750" y="311150"/>
                    <a:pt x="4857750" y="325120"/>
                    <a:pt x="4853940" y="345440"/>
                  </a:cubicBezTo>
                  <a:cubicBezTo>
                    <a:pt x="4848860" y="374650"/>
                    <a:pt x="4831080" y="422910"/>
                    <a:pt x="4815840" y="448310"/>
                  </a:cubicBezTo>
                  <a:cubicBezTo>
                    <a:pt x="4804410" y="466090"/>
                    <a:pt x="4795520" y="477520"/>
                    <a:pt x="4779010" y="490220"/>
                  </a:cubicBezTo>
                  <a:cubicBezTo>
                    <a:pt x="4756150" y="509270"/>
                    <a:pt x="4726940" y="529590"/>
                    <a:pt x="4682490" y="541020"/>
                  </a:cubicBezTo>
                  <a:cubicBezTo>
                    <a:pt x="4596130" y="562610"/>
                    <a:pt x="4372610" y="557530"/>
                    <a:pt x="4282440" y="547370"/>
                  </a:cubicBezTo>
                  <a:cubicBezTo>
                    <a:pt x="4235450" y="542290"/>
                    <a:pt x="4207510" y="538480"/>
                    <a:pt x="4175760" y="521970"/>
                  </a:cubicBezTo>
                  <a:cubicBezTo>
                    <a:pt x="4144010" y="505460"/>
                    <a:pt x="4114800" y="478790"/>
                    <a:pt x="4094480" y="449580"/>
                  </a:cubicBezTo>
                  <a:cubicBezTo>
                    <a:pt x="4074160" y="420370"/>
                    <a:pt x="4060190" y="375920"/>
                    <a:pt x="4055110" y="346710"/>
                  </a:cubicBezTo>
                  <a:cubicBezTo>
                    <a:pt x="4051300" y="326390"/>
                    <a:pt x="4051300" y="312420"/>
                    <a:pt x="4055110" y="292100"/>
                  </a:cubicBezTo>
                  <a:cubicBezTo>
                    <a:pt x="4060190" y="262890"/>
                    <a:pt x="4079240" y="214630"/>
                    <a:pt x="4094480" y="189230"/>
                  </a:cubicBezTo>
                  <a:cubicBezTo>
                    <a:pt x="4105910" y="171450"/>
                    <a:pt x="4114800" y="161290"/>
                    <a:pt x="4131310" y="148590"/>
                  </a:cubicBezTo>
                  <a:cubicBezTo>
                    <a:pt x="4155440" y="130810"/>
                    <a:pt x="4179570" y="109220"/>
                    <a:pt x="4227830" y="96520"/>
                  </a:cubicBezTo>
                  <a:cubicBezTo>
                    <a:pt x="4337050" y="68580"/>
                    <a:pt x="4714240" y="0"/>
                    <a:pt x="4804410" y="90170"/>
                  </a:cubicBezTo>
                  <a:cubicBezTo>
                    <a:pt x="4884420" y="170180"/>
                    <a:pt x="4883150" y="468630"/>
                    <a:pt x="4804410" y="547370"/>
                  </a:cubicBezTo>
                  <a:cubicBezTo>
                    <a:pt x="4720590" y="631190"/>
                    <a:pt x="4390390" y="560070"/>
                    <a:pt x="4282440" y="547370"/>
                  </a:cubicBezTo>
                  <a:cubicBezTo>
                    <a:pt x="4232910" y="541020"/>
                    <a:pt x="4202430" y="534670"/>
                    <a:pt x="4175760" y="521970"/>
                  </a:cubicBezTo>
                  <a:cubicBezTo>
                    <a:pt x="4156710" y="513080"/>
                    <a:pt x="4145280" y="501650"/>
                    <a:pt x="4131310" y="490220"/>
                  </a:cubicBezTo>
                  <a:cubicBezTo>
                    <a:pt x="4117340" y="477520"/>
                    <a:pt x="4105910" y="467360"/>
                    <a:pt x="4094480" y="449580"/>
                  </a:cubicBezTo>
                  <a:cubicBezTo>
                    <a:pt x="4079240" y="424180"/>
                    <a:pt x="4058920" y="382270"/>
                    <a:pt x="4055110" y="346710"/>
                  </a:cubicBezTo>
                  <a:cubicBezTo>
                    <a:pt x="4051300" y="311150"/>
                    <a:pt x="4060190" y="265430"/>
                    <a:pt x="4069080" y="237490"/>
                  </a:cubicBezTo>
                  <a:cubicBezTo>
                    <a:pt x="4075430" y="217170"/>
                    <a:pt x="4081780" y="205740"/>
                    <a:pt x="4094480" y="189230"/>
                  </a:cubicBezTo>
                  <a:cubicBezTo>
                    <a:pt x="4112260" y="166370"/>
                    <a:pt x="4144010" y="133350"/>
                    <a:pt x="4175760" y="116840"/>
                  </a:cubicBezTo>
                  <a:cubicBezTo>
                    <a:pt x="4207510" y="100330"/>
                    <a:pt x="4236720" y="95250"/>
                    <a:pt x="4282440" y="90170"/>
                  </a:cubicBezTo>
                  <a:cubicBezTo>
                    <a:pt x="4363720" y="80010"/>
                    <a:pt x="4544060" y="81280"/>
                    <a:pt x="4625340" y="91440"/>
                  </a:cubicBezTo>
                  <a:cubicBezTo>
                    <a:pt x="4671060" y="96520"/>
                    <a:pt x="4704080" y="105410"/>
                    <a:pt x="4732020" y="116840"/>
                  </a:cubicBezTo>
                  <a:cubicBezTo>
                    <a:pt x="4751070" y="125730"/>
                    <a:pt x="4762500" y="132080"/>
                    <a:pt x="4777740" y="147320"/>
                  </a:cubicBezTo>
                  <a:cubicBezTo>
                    <a:pt x="4799330" y="167640"/>
                    <a:pt x="4827270" y="204470"/>
                    <a:pt x="4839970" y="237490"/>
                  </a:cubicBezTo>
                  <a:cubicBezTo>
                    <a:pt x="4852670" y="270510"/>
                    <a:pt x="4857750" y="309880"/>
                    <a:pt x="4853940" y="345440"/>
                  </a:cubicBezTo>
                  <a:cubicBezTo>
                    <a:pt x="4850130" y="381000"/>
                    <a:pt x="4836160" y="419100"/>
                    <a:pt x="4815840" y="448310"/>
                  </a:cubicBezTo>
                  <a:cubicBezTo>
                    <a:pt x="4795520" y="477520"/>
                    <a:pt x="4765040" y="505460"/>
                    <a:pt x="4733290" y="521970"/>
                  </a:cubicBezTo>
                  <a:cubicBezTo>
                    <a:pt x="4701540" y="538480"/>
                    <a:pt x="4683760" y="541020"/>
                    <a:pt x="4627880" y="548640"/>
                  </a:cubicBezTo>
                  <a:cubicBezTo>
                    <a:pt x="4431030" y="575310"/>
                    <a:pt x="3456940" y="614680"/>
                    <a:pt x="3267710" y="570230"/>
                  </a:cubicBezTo>
                  <a:cubicBezTo>
                    <a:pt x="3214370" y="557530"/>
                    <a:pt x="3194050" y="538480"/>
                    <a:pt x="3171190" y="519430"/>
                  </a:cubicBezTo>
                  <a:cubicBezTo>
                    <a:pt x="3154680" y="506730"/>
                    <a:pt x="3144520" y="492760"/>
                    <a:pt x="3134360" y="477520"/>
                  </a:cubicBezTo>
                  <a:cubicBezTo>
                    <a:pt x="3124200" y="462280"/>
                    <a:pt x="3115310" y="449580"/>
                    <a:pt x="3108960" y="429260"/>
                  </a:cubicBezTo>
                  <a:cubicBezTo>
                    <a:pt x="3100070" y="401320"/>
                    <a:pt x="3094990" y="349250"/>
                    <a:pt x="3096260" y="320040"/>
                  </a:cubicBezTo>
                  <a:cubicBezTo>
                    <a:pt x="3097530" y="298450"/>
                    <a:pt x="3100070" y="285750"/>
                    <a:pt x="3108960" y="266700"/>
                  </a:cubicBezTo>
                  <a:cubicBezTo>
                    <a:pt x="3121660" y="240030"/>
                    <a:pt x="3149600" y="198120"/>
                    <a:pt x="3171190" y="176530"/>
                  </a:cubicBezTo>
                  <a:cubicBezTo>
                    <a:pt x="3186430" y="161290"/>
                    <a:pt x="3197860" y="153670"/>
                    <a:pt x="3216910" y="144780"/>
                  </a:cubicBezTo>
                  <a:cubicBezTo>
                    <a:pt x="3243580" y="132080"/>
                    <a:pt x="3268980" y="125730"/>
                    <a:pt x="3322320" y="119380"/>
                  </a:cubicBezTo>
                  <a:cubicBezTo>
                    <a:pt x="3479800" y="100330"/>
                    <a:pt x="4118610" y="95250"/>
                    <a:pt x="4276090" y="116840"/>
                  </a:cubicBezTo>
                  <a:cubicBezTo>
                    <a:pt x="4329430" y="124460"/>
                    <a:pt x="4354830" y="134620"/>
                    <a:pt x="4381500" y="147320"/>
                  </a:cubicBezTo>
                  <a:cubicBezTo>
                    <a:pt x="4400550" y="156210"/>
                    <a:pt x="4411980" y="165100"/>
                    <a:pt x="4425950" y="180340"/>
                  </a:cubicBezTo>
                  <a:cubicBezTo>
                    <a:pt x="4446270" y="201930"/>
                    <a:pt x="4472940" y="238760"/>
                    <a:pt x="4484370" y="271780"/>
                  </a:cubicBezTo>
                  <a:cubicBezTo>
                    <a:pt x="4495800" y="304800"/>
                    <a:pt x="4497070" y="351790"/>
                    <a:pt x="4494530" y="381000"/>
                  </a:cubicBezTo>
                  <a:cubicBezTo>
                    <a:pt x="4491990" y="402590"/>
                    <a:pt x="4488180" y="415290"/>
                    <a:pt x="4479290" y="434340"/>
                  </a:cubicBezTo>
                  <a:cubicBezTo>
                    <a:pt x="4466590" y="461010"/>
                    <a:pt x="4441190" y="499110"/>
                    <a:pt x="4413250" y="521970"/>
                  </a:cubicBezTo>
                  <a:cubicBezTo>
                    <a:pt x="4386580" y="544830"/>
                    <a:pt x="4363720" y="558800"/>
                    <a:pt x="4315460" y="568960"/>
                  </a:cubicBezTo>
                  <a:cubicBezTo>
                    <a:pt x="4196080" y="594360"/>
                    <a:pt x="3934460" y="551180"/>
                    <a:pt x="3671570" y="547370"/>
                  </a:cubicBezTo>
                  <a:cubicBezTo>
                    <a:pt x="3253740" y="539750"/>
                    <a:pt x="2270760" y="572770"/>
                    <a:pt x="2051050" y="547370"/>
                  </a:cubicBezTo>
                  <a:cubicBezTo>
                    <a:pt x="1993900" y="541020"/>
                    <a:pt x="1971040" y="534670"/>
                    <a:pt x="1944370" y="521970"/>
                  </a:cubicBezTo>
                  <a:cubicBezTo>
                    <a:pt x="1925320" y="513080"/>
                    <a:pt x="1913890" y="505460"/>
                    <a:pt x="1898650" y="490220"/>
                  </a:cubicBezTo>
                  <a:cubicBezTo>
                    <a:pt x="1877060" y="468630"/>
                    <a:pt x="1849120" y="426720"/>
                    <a:pt x="1836420" y="400050"/>
                  </a:cubicBezTo>
                  <a:cubicBezTo>
                    <a:pt x="1827530" y="381000"/>
                    <a:pt x="1824990" y="368300"/>
                    <a:pt x="1823720" y="346710"/>
                  </a:cubicBezTo>
                  <a:cubicBezTo>
                    <a:pt x="1822450" y="317500"/>
                    <a:pt x="1823720" y="270510"/>
                    <a:pt x="1836420" y="237490"/>
                  </a:cubicBezTo>
                  <a:cubicBezTo>
                    <a:pt x="1849120" y="204470"/>
                    <a:pt x="1877060" y="170180"/>
                    <a:pt x="1898650" y="148590"/>
                  </a:cubicBezTo>
                  <a:cubicBezTo>
                    <a:pt x="1913890" y="133350"/>
                    <a:pt x="1925320" y="125730"/>
                    <a:pt x="1944370" y="116840"/>
                  </a:cubicBezTo>
                  <a:cubicBezTo>
                    <a:pt x="1971040" y="104140"/>
                    <a:pt x="1997710" y="96520"/>
                    <a:pt x="2051050" y="90170"/>
                  </a:cubicBezTo>
                  <a:cubicBezTo>
                    <a:pt x="2195830" y="72390"/>
                    <a:pt x="2726690" y="72390"/>
                    <a:pt x="2870200" y="90170"/>
                  </a:cubicBezTo>
                  <a:cubicBezTo>
                    <a:pt x="2922270" y="96520"/>
                    <a:pt x="2948940" y="104140"/>
                    <a:pt x="2975610" y="116840"/>
                  </a:cubicBezTo>
                  <a:cubicBezTo>
                    <a:pt x="2994660" y="125730"/>
                    <a:pt x="3006090" y="134620"/>
                    <a:pt x="3021330" y="149860"/>
                  </a:cubicBezTo>
                  <a:cubicBezTo>
                    <a:pt x="3041650" y="171450"/>
                    <a:pt x="3069590" y="207010"/>
                    <a:pt x="3082290" y="240030"/>
                  </a:cubicBezTo>
                  <a:cubicBezTo>
                    <a:pt x="3094990" y="273050"/>
                    <a:pt x="3098800" y="313690"/>
                    <a:pt x="3093720" y="349250"/>
                  </a:cubicBezTo>
                  <a:cubicBezTo>
                    <a:pt x="3088640" y="384810"/>
                    <a:pt x="3069590" y="425450"/>
                    <a:pt x="3053080" y="450850"/>
                  </a:cubicBezTo>
                  <a:cubicBezTo>
                    <a:pt x="3041650" y="468630"/>
                    <a:pt x="3031490" y="478790"/>
                    <a:pt x="3014980" y="491490"/>
                  </a:cubicBezTo>
                  <a:cubicBezTo>
                    <a:pt x="2990850" y="509270"/>
                    <a:pt x="2970530" y="528320"/>
                    <a:pt x="2918460" y="541020"/>
                  </a:cubicBezTo>
                  <a:cubicBezTo>
                    <a:pt x="2745740" y="581660"/>
                    <a:pt x="2143760" y="523240"/>
                    <a:pt x="1738630" y="519430"/>
                  </a:cubicBezTo>
                  <a:cubicBezTo>
                    <a:pt x="1309370" y="515620"/>
                    <a:pt x="607060" y="543560"/>
                    <a:pt x="414020" y="519430"/>
                  </a:cubicBezTo>
                  <a:cubicBezTo>
                    <a:pt x="358140" y="513080"/>
                    <a:pt x="335280" y="505460"/>
                    <a:pt x="308610" y="492760"/>
                  </a:cubicBezTo>
                  <a:cubicBezTo>
                    <a:pt x="289560" y="483870"/>
                    <a:pt x="279400" y="474980"/>
                    <a:pt x="264160" y="459740"/>
                  </a:cubicBezTo>
                  <a:cubicBezTo>
                    <a:pt x="243840" y="438150"/>
                    <a:pt x="214630" y="397510"/>
                    <a:pt x="203200" y="369570"/>
                  </a:cubicBezTo>
                  <a:cubicBezTo>
                    <a:pt x="194310" y="350520"/>
                    <a:pt x="191770" y="336550"/>
                    <a:pt x="190500" y="314960"/>
                  </a:cubicBezTo>
                  <a:cubicBezTo>
                    <a:pt x="189230" y="285750"/>
                    <a:pt x="196850" y="234950"/>
                    <a:pt x="205740" y="207010"/>
                  </a:cubicBezTo>
                  <a:cubicBezTo>
                    <a:pt x="212090" y="186690"/>
                    <a:pt x="222250" y="173990"/>
                    <a:pt x="232410" y="158750"/>
                  </a:cubicBezTo>
                  <a:cubicBezTo>
                    <a:pt x="242570" y="143510"/>
                    <a:pt x="252730" y="130810"/>
                    <a:pt x="269240" y="118110"/>
                  </a:cubicBezTo>
                  <a:cubicBezTo>
                    <a:pt x="293370" y="100330"/>
                    <a:pt x="314960" y="80010"/>
                    <a:pt x="367030" y="68580"/>
                  </a:cubicBezTo>
                  <a:cubicBezTo>
                    <a:pt x="516890" y="34290"/>
                    <a:pt x="1002030" y="87630"/>
                    <a:pt x="1296670" y="90170"/>
                  </a:cubicBezTo>
                  <a:cubicBezTo>
                    <a:pt x="1564640" y="92710"/>
                    <a:pt x="1955800" y="78740"/>
                    <a:pt x="2063750" y="87630"/>
                  </a:cubicBezTo>
                  <a:cubicBezTo>
                    <a:pt x="2092960" y="90170"/>
                    <a:pt x="2098040" y="88900"/>
                    <a:pt x="2118360" y="96520"/>
                  </a:cubicBezTo>
                  <a:cubicBezTo>
                    <a:pt x="2146300" y="106680"/>
                    <a:pt x="2188210" y="127000"/>
                    <a:pt x="2213610" y="151130"/>
                  </a:cubicBezTo>
                  <a:cubicBezTo>
                    <a:pt x="2239010" y="175260"/>
                    <a:pt x="2260600" y="210820"/>
                    <a:pt x="2272030" y="243840"/>
                  </a:cubicBezTo>
                  <a:cubicBezTo>
                    <a:pt x="2283460" y="278130"/>
                    <a:pt x="2287270" y="317500"/>
                    <a:pt x="2280920" y="353060"/>
                  </a:cubicBezTo>
                  <a:cubicBezTo>
                    <a:pt x="2274570" y="387350"/>
                    <a:pt x="2259330" y="425450"/>
                    <a:pt x="2237740" y="453390"/>
                  </a:cubicBezTo>
                  <a:cubicBezTo>
                    <a:pt x="2216150" y="481330"/>
                    <a:pt x="2179320" y="509270"/>
                    <a:pt x="2152650" y="523240"/>
                  </a:cubicBezTo>
                  <a:cubicBezTo>
                    <a:pt x="2133600" y="533400"/>
                    <a:pt x="2129790" y="535940"/>
                    <a:pt x="2100580" y="539750"/>
                  </a:cubicBezTo>
                  <a:cubicBezTo>
                    <a:pt x="1962150" y="558800"/>
                    <a:pt x="1226820" y="496570"/>
                    <a:pt x="882650" y="490220"/>
                  </a:cubicBezTo>
                  <a:cubicBezTo>
                    <a:pt x="631190" y="485140"/>
                    <a:pt x="351790" y="508000"/>
                    <a:pt x="227330" y="491490"/>
                  </a:cubicBezTo>
                  <a:cubicBezTo>
                    <a:pt x="176530" y="485140"/>
                    <a:pt x="148590" y="476250"/>
                    <a:pt x="121920" y="463550"/>
                  </a:cubicBezTo>
                  <a:cubicBezTo>
                    <a:pt x="102870" y="454660"/>
                    <a:pt x="91440" y="443230"/>
                    <a:pt x="77470" y="430530"/>
                  </a:cubicBezTo>
                  <a:cubicBezTo>
                    <a:pt x="63500" y="417830"/>
                    <a:pt x="52070" y="406400"/>
                    <a:pt x="40640" y="388620"/>
                  </a:cubicBezTo>
                  <a:cubicBezTo>
                    <a:pt x="25400" y="363220"/>
                    <a:pt x="7620" y="321310"/>
                    <a:pt x="3810" y="285750"/>
                  </a:cubicBezTo>
                  <a:cubicBezTo>
                    <a:pt x="0" y="250190"/>
                    <a:pt x="7620" y="210820"/>
                    <a:pt x="20320" y="177800"/>
                  </a:cubicBezTo>
                  <a:cubicBezTo>
                    <a:pt x="33020" y="144780"/>
                    <a:pt x="62230" y="109220"/>
                    <a:pt x="83820" y="88900"/>
                  </a:cubicBezTo>
                  <a:cubicBezTo>
                    <a:pt x="99060" y="73660"/>
                    <a:pt x="110490" y="67310"/>
                    <a:pt x="129540" y="58420"/>
                  </a:cubicBezTo>
                  <a:cubicBezTo>
                    <a:pt x="157480" y="46990"/>
                    <a:pt x="186690" y="39370"/>
                    <a:pt x="236220" y="34290"/>
                  </a:cubicBezTo>
                  <a:cubicBezTo>
                    <a:pt x="340360" y="24130"/>
                    <a:pt x="576580" y="34290"/>
                    <a:pt x="728980" y="49530"/>
                  </a:cubicBezTo>
                  <a:cubicBezTo>
                    <a:pt x="862330" y="63500"/>
                    <a:pt x="1021080" y="82550"/>
                    <a:pt x="1101090" y="114300"/>
                  </a:cubicBezTo>
                  <a:cubicBezTo>
                    <a:pt x="1144270" y="132080"/>
                    <a:pt x="1167130" y="148590"/>
                    <a:pt x="1191260" y="175260"/>
                  </a:cubicBezTo>
                  <a:cubicBezTo>
                    <a:pt x="1215390" y="200660"/>
                    <a:pt x="1234440" y="242570"/>
                    <a:pt x="1243330" y="270510"/>
                  </a:cubicBezTo>
                  <a:cubicBezTo>
                    <a:pt x="1249680" y="290830"/>
                    <a:pt x="1252220" y="304800"/>
                    <a:pt x="1250950" y="326390"/>
                  </a:cubicBezTo>
                  <a:cubicBezTo>
                    <a:pt x="1249680" y="355600"/>
                    <a:pt x="1242060" y="400050"/>
                    <a:pt x="1225550" y="431800"/>
                  </a:cubicBezTo>
                  <a:cubicBezTo>
                    <a:pt x="1209040" y="463550"/>
                    <a:pt x="1177290" y="496570"/>
                    <a:pt x="1154430" y="515620"/>
                  </a:cubicBezTo>
                  <a:cubicBezTo>
                    <a:pt x="1137920" y="528320"/>
                    <a:pt x="1132840" y="532130"/>
                    <a:pt x="1106170" y="541020"/>
                  </a:cubicBezTo>
                  <a:cubicBezTo>
                    <a:pt x="1003300" y="572770"/>
                    <a:pt x="448310" y="736600"/>
                    <a:pt x="325120" y="637540"/>
                  </a:cubicBezTo>
                  <a:cubicBezTo>
                    <a:pt x="231140" y="561340"/>
                    <a:pt x="285750" y="176530"/>
                    <a:pt x="285750" y="17653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798470" y="3393854"/>
            <a:ext cx="3366253" cy="12537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4000" dirty="0" err="1">
                <a:solidFill>
                  <a:srgbClr val="000000"/>
                </a:solidFill>
                <a:ea typeface="Open Sans 1 Bold"/>
              </a:rPr>
              <a:t>伸展運動</a:t>
            </a:r>
            <a:r>
              <a:rPr lang="en-US" sz="4000" dirty="0">
                <a:solidFill>
                  <a:srgbClr val="000000"/>
                </a:solidFill>
                <a:ea typeface="Open Sans 1 Bold"/>
              </a:rPr>
              <a:t>：</a:t>
            </a:r>
          </a:p>
          <a:p>
            <a:pPr algn="ctr">
              <a:lnSpc>
                <a:spcPts val="4979"/>
              </a:lnSpc>
              <a:spcBef>
                <a:spcPct val="0"/>
              </a:spcBef>
            </a:pPr>
            <a:r>
              <a:rPr lang="en-US" sz="4000" dirty="0" err="1">
                <a:solidFill>
                  <a:srgbClr val="000000"/>
                </a:solidFill>
                <a:ea typeface="Open Sans 1 Bold"/>
              </a:rPr>
              <a:t>柔軟度訓練</a:t>
            </a:r>
            <a:endParaRPr lang="en-US" sz="4000" dirty="0">
              <a:solidFill>
                <a:srgbClr val="000000"/>
              </a:solidFill>
              <a:ea typeface="Open Sans 1 Bold"/>
            </a:endParaRPr>
          </a:p>
        </p:txBody>
      </p:sp>
      <p:sp>
        <p:nvSpPr>
          <p:cNvPr id="50" name="Freeform 50"/>
          <p:cNvSpPr/>
          <p:nvPr/>
        </p:nvSpPr>
        <p:spPr>
          <a:xfrm>
            <a:off x="8852067" y="3451004"/>
            <a:ext cx="4304056" cy="923416"/>
          </a:xfrm>
          <a:custGeom>
            <a:avLst/>
            <a:gdLst/>
            <a:ahLst/>
            <a:cxnLst/>
            <a:rect l="l" t="t" r="r" b="b"/>
            <a:pathLst>
              <a:path w="4304056" h="923416">
                <a:moveTo>
                  <a:pt x="0" y="0"/>
                </a:moveTo>
                <a:lnTo>
                  <a:pt x="4304057" y="0"/>
                </a:lnTo>
                <a:lnTo>
                  <a:pt x="4304057" y="923416"/>
                </a:lnTo>
                <a:lnTo>
                  <a:pt x="0" y="9234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1" name="TextBox 51"/>
          <p:cNvSpPr txBox="1"/>
          <p:nvPr/>
        </p:nvSpPr>
        <p:spPr>
          <a:xfrm>
            <a:off x="9375942" y="3346056"/>
            <a:ext cx="3504249" cy="129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sz="3702">
                <a:solidFill>
                  <a:srgbClr val="000000"/>
                </a:solidFill>
                <a:ea typeface="Open Sans 1 Bold"/>
              </a:rPr>
              <a:t>療管家：</a:t>
            </a:r>
          </a:p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702">
                <a:solidFill>
                  <a:srgbClr val="000000"/>
                </a:solidFill>
                <a:latin typeface="Now Bold"/>
              </a:rPr>
              <a:t>TheraKeeper</a:t>
            </a:r>
          </a:p>
        </p:txBody>
      </p:sp>
      <p:sp>
        <p:nvSpPr>
          <p:cNvPr id="52" name="Freeform 52"/>
          <p:cNvSpPr/>
          <p:nvPr/>
        </p:nvSpPr>
        <p:spPr>
          <a:xfrm>
            <a:off x="13483246" y="3451004"/>
            <a:ext cx="4074717" cy="874212"/>
          </a:xfrm>
          <a:custGeom>
            <a:avLst/>
            <a:gdLst/>
            <a:ahLst/>
            <a:cxnLst/>
            <a:rect l="l" t="t" r="r" b="b"/>
            <a:pathLst>
              <a:path w="4074717" h="874212">
                <a:moveTo>
                  <a:pt x="0" y="0"/>
                </a:moveTo>
                <a:lnTo>
                  <a:pt x="4074717" y="0"/>
                </a:lnTo>
                <a:lnTo>
                  <a:pt x="4074717" y="874212"/>
                </a:lnTo>
                <a:lnTo>
                  <a:pt x="0" y="8742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3" name="TextBox 53"/>
          <p:cNvSpPr txBox="1"/>
          <p:nvPr/>
        </p:nvSpPr>
        <p:spPr>
          <a:xfrm>
            <a:off x="13892821" y="3371589"/>
            <a:ext cx="3504249" cy="128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sz="3702">
                <a:solidFill>
                  <a:srgbClr val="000000"/>
                </a:solidFill>
                <a:latin typeface="Open Sans 1 Bold"/>
                <a:ea typeface="Open Sans 1 Bold"/>
              </a:rPr>
              <a:t>醫療AR</a:t>
            </a:r>
          </a:p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702">
                <a:solidFill>
                  <a:srgbClr val="000000"/>
                </a:solidFill>
                <a:latin typeface="Open Sans 1 Bold"/>
                <a:ea typeface="Open Sans 1 Bold"/>
              </a:rPr>
              <a:t>教學APP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811651" y="2996823"/>
            <a:ext cx="3501390" cy="1998345"/>
            <a:chOff x="0" y="0"/>
            <a:chExt cx="4668520" cy="2664460"/>
          </a:xfrm>
        </p:grpSpPr>
        <p:sp>
          <p:nvSpPr>
            <p:cNvPr id="55" name="Freeform 55"/>
            <p:cNvSpPr/>
            <p:nvPr/>
          </p:nvSpPr>
          <p:spPr>
            <a:xfrm>
              <a:off x="48260" y="46990"/>
              <a:ext cx="4569460" cy="2567940"/>
            </a:xfrm>
            <a:custGeom>
              <a:avLst/>
              <a:gdLst/>
              <a:ahLst/>
              <a:cxnLst/>
              <a:rect l="l" t="t" r="r" b="b"/>
              <a:pathLst>
                <a:path w="4569460" h="2567940">
                  <a:moveTo>
                    <a:pt x="80010" y="5080"/>
                  </a:moveTo>
                  <a:cubicBezTo>
                    <a:pt x="377190" y="160020"/>
                    <a:pt x="400050" y="198120"/>
                    <a:pt x="445770" y="226060"/>
                  </a:cubicBezTo>
                  <a:cubicBezTo>
                    <a:pt x="496570" y="256540"/>
                    <a:pt x="568960" y="273050"/>
                    <a:pt x="624840" y="299720"/>
                  </a:cubicBezTo>
                  <a:cubicBezTo>
                    <a:pt x="676910" y="325120"/>
                    <a:pt x="727710" y="350520"/>
                    <a:pt x="769620" y="381000"/>
                  </a:cubicBezTo>
                  <a:cubicBezTo>
                    <a:pt x="806450" y="407670"/>
                    <a:pt x="826770" y="439420"/>
                    <a:pt x="867410" y="468630"/>
                  </a:cubicBezTo>
                  <a:cubicBezTo>
                    <a:pt x="923290" y="509270"/>
                    <a:pt x="993140" y="543560"/>
                    <a:pt x="1082040" y="589280"/>
                  </a:cubicBezTo>
                  <a:cubicBezTo>
                    <a:pt x="1221740" y="661670"/>
                    <a:pt x="1468120" y="759460"/>
                    <a:pt x="1630680" y="849630"/>
                  </a:cubicBezTo>
                  <a:cubicBezTo>
                    <a:pt x="1769110" y="927100"/>
                    <a:pt x="1902460" y="1036320"/>
                    <a:pt x="2002790" y="1090930"/>
                  </a:cubicBezTo>
                  <a:cubicBezTo>
                    <a:pt x="2066290" y="1125220"/>
                    <a:pt x="2099310" y="1127760"/>
                    <a:pt x="2166620" y="1163320"/>
                  </a:cubicBezTo>
                  <a:cubicBezTo>
                    <a:pt x="2288540" y="1228090"/>
                    <a:pt x="2519680" y="1407160"/>
                    <a:pt x="2656840" y="1474470"/>
                  </a:cubicBezTo>
                  <a:cubicBezTo>
                    <a:pt x="2748280" y="1518920"/>
                    <a:pt x="2823210" y="1522730"/>
                    <a:pt x="2895600" y="1562100"/>
                  </a:cubicBezTo>
                  <a:cubicBezTo>
                    <a:pt x="2964180" y="1600200"/>
                    <a:pt x="3034030" y="1672590"/>
                    <a:pt x="3082290" y="1703070"/>
                  </a:cubicBezTo>
                  <a:cubicBezTo>
                    <a:pt x="3111500" y="1720850"/>
                    <a:pt x="3129280" y="1722120"/>
                    <a:pt x="3154680" y="1739900"/>
                  </a:cubicBezTo>
                  <a:cubicBezTo>
                    <a:pt x="3188970" y="1764030"/>
                    <a:pt x="3221990" y="1808480"/>
                    <a:pt x="3265170" y="1842770"/>
                  </a:cubicBezTo>
                  <a:cubicBezTo>
                    <a:pt x="3318510" y="1884680"/>
                    <a:pt x="3387090" y="1932940"/>
                    <a:pt x="3456940" y="1967230"/>
                  </a:cubicBezTo>
                  <a:cubicBezTo>
                    <a:pt x="3531870" y="2004060"/>
                    <a:pt x="3604260" y="2010410"/>
                    <a:pt x="3705860" y="2053590"/>
                  </a:cubicBezTo>
                  <a:cubicBezTo>
                    <a:pt x="3876040" y="2125980"/>
                    <a:pt x="4265930" y="2357120"/>
                    <a:pt x="4373880" y="2390140"/>
                  </a:cubicBezTo>
                  <a:cubicBezTo>
                    <a:pt x="4405630" y="2400300"/>
                    <a:pt x="4415790" y="2390140"/>
                    <a:pt x="4439920" y="2399030"/>
                  </a:cubicBezTo>
                  <a:cubicBezTo>
                    <a:pt x="4475480" y="2411730"/>
                    <a:pt x="4544060" y="2458720"/>
                    <a:pt x="4559300" y="2477770"/>
                  </a:cubicBezTo>
                  <a:cubicBezTo>
                    <a:pt x="4565650" y="2484120"/>
                    <a:pt x="4565650" y="2487930"/>
                    <a:pt x="4566920" y="2495550"/>
                  </a:cubicBezTo>
                  <a:cubicBezTo>
                    <a:pt x="4568190" y="2505710"/>
                    <a:pt x="4568190" y="2520950"/>
                    <a:pt x="4564380" y="2531110"/>
                  </a:cubicBezTo>
                  <a:cubicBezTo>
                    <a:pt x="4560570" y="2541270"/>
                    <a:pt x="4550410" y="2552700"/>
                    <a:pt x="4540250" y="2559050"/>
                  </a:cubicBezTo>
                  <a:cubicBezTo>
                    <a:pt x="4530090" y="2565400"/>
                    <a:pt x="4516120" y="2567940"/>
                    <a:pt x="4504690" y="2566670"/>
                  </a:cubicBezTo>
                  <a:cubicBezTo>
                    <a:pt x="4493260" y="2565400"/>
                    <a:pt x="4480560" y="2559050"/>
                    <a:pt x="4471670" y="2550160"/>
                  </a:cubicBezTo>
                  <a:cubicBezTo>
                    <a:pt x="4462780" y="2542540"/>
                    <a:pt x="4456430" y="2528570"/>
                    <a:pt x="4455160" y="2517140"/>
                  </a:cubicBezTo>
                  <a:cubicBezTo>
                    <a:pt x="4453890" y="2505710"/>
                    <a:pt x="4455160" y="2491740"/>
                    <a:pt x="4461510" y="2481580"/>
                  </a:cubicBezTo>
                  <a:cubicBezTo>
                    <a:pt x="4470400" y="2468880"/>
                    <a:pt x="4490720" y="2453640"/>
                    <a:pt x="4507230" y="2452370"/>
                  </a:cubicBezTo>
                  <a:cubicBezTo>
                    <a:pt x="4522470" y="2451100"/>
                    <a:pt x="4546600" y="2462530"/>
                    <a:pt x="4556760" y="2472690"/>
                  </a:cubicBezTo>
                  <a:cubicBezTo>
                    <a:pt x="4565650" y="2481580"/>
                    <a:pt x="4569460" y="2495550"/>
                    <a:pt x="4569460" y="2506980"/>
                  </a:cubicBezTo>
                  <a:cubicBezTo>
                    <a:pt x="4569460" y="2518410"/>
                    <a:pt x="4564380" y="2532380"/>
                    <a:pt x="4558030" y="2542540"/>
                  </a:cubicBezTo>
                  <a:cubicBezTo>
                    <a:pt x="4551680" y="2551430"/>
                    <a:pt x="4540250" y="2560320"/>
                    <a:pt x="4528820" y="2564130"/>
                  </a:cubicBezTo>
                  <a:cubicBezTo>
                    <a:pt x="4517390" y="2567940"/>
                    <a:pt x="4504690" y="2566670"/>
                    <a:pt x="4491990" y="2562860"/>
                  </a:cubicBezTo>
                  <a:cubicBezTo>
                    <a:pt x="4474210" y="2556510"/>
                    <a:pt x="4465320" y="2540000"/>
                    <a:pt x="4434840" y="2523490"/>
                  </a:cubicBezTo>
                  <a:cubicBezTo>
                    <a:pt x="4347210" y="2473960"/>
                    <a:pt x="4043680" y="2360930"/>
                    <a:pt x="3887470" y="2284730"/>
                  </a:cubicBezTo>
                  <a:cubicBezTo>
                    <a:pt x="3765550" y="2225040"/>
                    <a:pt x="3660140" y="2146300"/>
                    <a:pt x="3571240" y="2112010"/>
                  </a:cubicBezTo>
                  <a:cubicBezTo>
                    <a:pt x="3511550" y="2089150"/>
                    <a:pt x="3468370" y="2096770"/>
                    <a:pt x="3412490" y="2072640"/>
                  </a:cubicBezTo>
                  <a:cubicBezTo>
                    <a:pt x="3341370" y="2042160"/>
                    <a:pt x="3246120" y="1972310"/>
                    <a:pt x="3187700" y="1926590"/>
                  </a:cubicBezTo>
                  <a:cubicBezTo>
                    <a:pt x="3145790" y="1893570"/>
                    <a:pt x="3130550" y="1864360"/>
                    <a:pt x="3086100" y="1830070"/>
                  </a:cubicBezTo>
                  <a:cubicBezTo>
                    <a:pt x="3017520" y="1775460"/>
                    <a:pt x="2867660" y="1675130"/>
                    <a:pt x="2802890" y="1648460"/>
                  </a:cubicBezTo>
                  <a:cubicBezTo>
                    <a:pt x="2772410" y="1635760"/>
                    <a:pt x="2759710" y="1642110"/>
                    <a:pt x="2731770" y="1631950"/>
                  </a:cubicBezTo>
                  <a:cubicBezTo>
                    <a:pt x="2686050" y="1615440"/>
                    <a:pt x="2630170" y="1587500"/>
                    <a:pt x="2559050" y="1546860"/>
                  </a:cubicBezTo>
                  <a:cubicBezTo>
                    <a:pt x="2432050" y="1474470"/>
                    <a:pt x="2141220" y="1258570"/>
                    <a:pt x="2044700" y="1217930"/>
                  </a:cubicBezTo>
                  <a:cubicBezTo>
                    <a:pt x="2010410" y="1203960"/>
                    <a:pt x="2002790" y="1215390"/>
                    <a:pt x="1969770" y="1201420"/>
                  </a:cubicBezTo>
                  <a:cubicBezTo>
                    <a:pt x="1884680" y="1165860"/>
                    <a:pt x="1685290" y="1008380"/>
                    <a:pt x="1549400" y="933450"/>
                  </a:cubicBezTo>
                  <a:cubicBezTo>
                    <a:pt x="1430020" y="867410"/>
                    <a:pt x="1263650" y="807720"/>
                    <a:pt x="1200150" y="770890"/>
                  </a:cubicBezTo>
                  <a:cubicBezTo>
                    <a:pt x="1173480" y="755650"/>
                    <a:pt x="1169670" y="745490"/>
                    <a:pt x="1148080" y="734060"/>
                  </a:cubicBezTo>
                  <a:cubicBezTo>
                    <a:pt x="1116330" y="717550"/>
                    <a:pt x="1075690" y="713740"/>
                    <a:pt x="1023620" y="687070"/>
                  </a:cubicBezTo>
                  <a:cubicBezTo>
                    <a:pt x="919480" y="635000"/>
                    <a:pt x="702310" y="466090"/>
                    <a:pt x="585470" y="407670"/>
                  </a:cubicBezTo>
                  <a:cubicBezTo>
                    <a:pt x="513080" y="372110"/>
                    <a:pt x="455930" y="372110"/>
                    <a:pt x="402590" y="340360"/>
                  </a:cubicBezTo>
                  <a:cubicBezTo>
                    <a:pt x="353060" y="311150"/>
                    <a:pt x="328930" y="265430"/>
                    <a:pt x="276860" y="229870"/>
                  </a:cubicBezTo>
                  <a:cubicBezTo>
                    <a:pt x="208280" y="182880"/>
                    <a:pt x="45720" y="125730"/>
                    <a:pt x="15240" y="95250"/>
                  </a:cubicBezTo>
                  <a:cubicBezTo>
                    <a:pt x="6350" y="86360"/>
                    <a:pt x="3810" y="80010"/>
                    <a:pt x="2540" y="71120"/>
                  </a:cubicBezTo>
                  <a:cubicBezTo>
                    <a:pt x="0" y="59690"/>
                    <a:pt x="1270" y="41910"/>
                    <a:pt x="7620" y="30480"/>
                  </a:cubicBezTo>
                  <a:cubicBezTo>
                    <a:pt x="13970" y="19050"/>
                    <a:pt x="26670" y="7620"/>
                    <a:pt x="39370" y="3810"/>
                  </a:cubicBezTo>
                  <a:cubicBezTo>
                    <a:pt x="50800" y="0"/>
                    <a:pt x="80010" y="5080"/>
                    <a:pt x="80010" y="50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5125621" y="4829327"/>
            <a:ext cx="3121694" cy="196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dirty="0" err="1">
                <a:solidFill>
                  <a:srgbClr val="000000"/>
                </a:solidFill>
                <a:ea typeface="可画手书"/>
              </a:rPr>
              <a:t>伸展運動</a:t>
            </a:r>
            <a:r>
              <a:rPr lang="en-US" sz="5360" dirty="0">
                <a:solidFill>
                  <a:srgbClr val="000000"/>
                </a:solidFill>
                <a:ea typeface="可画手书"/>
              </a:rPr>
              <a:t>、</a:t>
            </a:r>
          </a:p>
          <a:p>
            <a:pPr>
              <a:lnSpc>
                <a:spcPts val="7505"/>
              </a:lnSpc>
              <a:spcBef>
                <a:spcPct val="0"/>
              </a:spcBef>
            </a:pPr>
            <a:r>
              <a:rPr lang="en-US" sz="5360" dirty="0" err="1">
                <a:solidFill>
                  <a:srgbClr val="000000"/>
                </a:solidFill>
                <a:ea typeface="可画手书"/>
              </a:rPr>
              <a:t>運動指引</a:t>
            </a:r>
            <a:endParaRPr lang="en-US" sz="5360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9413999" y="4772468"/>
            <a:ext cx="3466191" cy="172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en-US" sz="4998" dirty="0" err="1">
                <a:solidFill>
                  <a:srgbClr val="000000"/>
                </a:solidFill>
                <a:ea typeface="可画手书"/>
              </a:rPr>
              <a:t>個案管理</a:t>
            </a:r>
            <a:r>
              <a:rPr lang="en-US" sz="4998" dirty="0">
                <a:solidFill>
                  <a:srgbClr val="000000"/>
                </a:solidFill>
                <a:ea typeface="可画手书"/>
              </a:rPr>
              <a:t>、</a:t>
            </a:r>
          </a:p>
          <a:p>
            <a:pPr algn="ctr">
              <a:lnSpc>
                <a:spcPts val="6998"/>
              </a:lnSpc>
              <a:spcBef>
                <a:spcPct val="0"/>
              </a:spcBef>
            </a:pPr>
            <a:r>
              <a:rPr lang="en-US" sz="4998" dirty="0" err="1">
                <a:solidFill>
                  <a:srgbClr val="000000"/>
                </a:solidFill>
                <a:ea typeface="可画手书"/>
              </a:rPr>
              <a:t>醫患互動平台</a:t>
            </a:r>
            <a:endParaRPr lang="en-US" sz="4998" dirty="0">
              <a:solidFill>
                <a:srgbClr val="000000"/>
              </a:solidFill>
              <a:ea typeface="可画手书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665346" y="4795598"/>
            <a:ext cx="17200890" cy="220633"/>
            <a:chOff x="0" y="0"/>
            <a:chExt cx="22934520" cy="294177"/>
          </a:xfrm>
        </p:grpSpPr>
        <p:sp>
          <p:nvSpPr>
            <p:cNvPr id="59" name="Freeform 59"/>
            <p:cNvSpPr/>
            <p:nvPr/>
          </p:nvSpPr>
          <p:spPr>
            <a:xfrm>
              <a:off x="0" y="12603"/>
              <a:ext cx="9679097" cy="281574"/>
            </a:xfrm>
            <a:custGeom>
              <a:avLst/>
              <a:gdLst/>
              <a:ahLst/>
              <a:cxnLst/>
              <a:rect l="l" t="t" r="r" b="b"/>
              <a:pathLst>
                <a:path w="9679097" h="281574">
                  <a:moveTo>
                    <a:pt x="0" y="0"/>
                  </a:moveTo>
                  <a:lnTo>
                    <a:pt x="9679097" y="0"/>
                  </a:lnTo>
                  <a:lnTo>
                    <a:pt x="9679097" y="281574"/>
                  </a:lnTo>
                  <a:lnTo>
                    <a:pt x="0" y="281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Freeform 60"/>
            <p:cNvSpPr/>
            <p:nvPr/>
          </p:nvSpPr>
          <p:spPr>
            <a:xfrm flipH="1">
              <a:off x="9558851" y="12603"/>
              <a:ext cx="9679097" cy="281574"/>
            </a:xfrm>
            <a:custGeom>
              <a:avLst/>
              <a:gdLst/>
              <a:ahLst/>
              <a:cxnLst/>
              <a:rect l="l" t="t" r="r" b="b"/>
              <a:pathLst>
                <a:path w="9679097" h="281574">
                  <a:moveTo>
                    <a:pt x="9679097" y="0"/>
                  </a:moveTo>
                  <a:lnTo>
                    <a:pt x="0" y="0"/>
                  </a:lnTo>
                  <a:lnTo>
                    <a:pt x="0" y="281574"/>
                  </a:lnTo>
                  <a:lnTo>
                    <a:pt x="9679097" y="281574"/>
                  </a:lnTo>
                  <a:lnTo>
                    <a:pt x="9679097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8422581" y="0"/>
              <a:ext cx="4511939" cy="245217"/>
            </a:xfrm>
            <a:custGeom>
              <a:avLst/>
              <a:gdLst/>
              <a:ahLst/>
              <a:cxnLst/>
              <a:rect l="l" t="t" r="r" b="b"/>
              <a:pathLst>
                <a:path w="4511939" h="245217">
                  <a:moveTo>
                    <a:pt x="0" y="0"/>
                  </a:moveTo>
                  <a:lnTo>
                    <a:pt x="4511939" y="0"/>
                  </a:lnTo>
                  <a:lnTo>
                    <a:pt x="4511939" y="245217"/>
                  </a:lnTo>
                  <a:lnTo>
                    <a:pt x="0" y="245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4105759" y="5205259"/>
            <a:ext cx="2934809" cy="105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20"/>
              </a:lnSpc>
              <a:spcBef>
                <a:spcPct val="0"/>
              </a:spcBef>
            </a:pPr>
            <a:r>
              <a:rPr lang="en-US" sz="6371" dirty="0" err="1">
                <a:solidFill>
                  <a:srgbClr val="000000"/>
                </a:solidFill>
                <a:ea typeface="可画手书"/>
              </a:rPr>
              <a:t>肌力訓練</a:t>
            </a:r>
            <a:endParaRPr lang="en-US" sz="6371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4390670" y="7018244"/>
            <a:ext cx="4240444" cy="978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82"/>
              </a:lnSpc>
              <a:spcBef>
                <a:spcPct val="0"/>
              </a:spcBef>
            </a:pPr>
            <a:r>
              <a:rPr lang="en-US" sz="5916" dirty="0" err="1">
                <a:solidFill>
                  <a:srgbClr val="000000"/>
                </a:solidFill>
                <a:ea typeface="可画手书"/>
              </a:rPr>
              <a:t>運動選擇廣泛</a:t>
            </a:r>
            <a:endParaRPr lang="en-US" sz="5916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630242" y="6604346"/>
            <a:ext cx="2802126" cy="1698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sz="4903" dirty="0" err="1">
                <a:solidFill>
                  <a:srgbClr val="000000"/>
                </a:solidFill>
                <a:ea typeface="可画手书"/>
              </a:rPr>
              <a:t>專業機構的</a:t>
            </a:r>
            <a:endParaRPr lang="en-US" sz="4903" dirty="0">
              <a:solidFill>
                <a:srgbClr val="000000"/>
              </a:solidFill>
              <a:ea typeface="可画手书"/>
            </a:endParaRPr>
          </a:p>
          <a:p>
            <a:pPr>
              <a:lnSpc>
                <a:spcPts val="6864"/>
              </a:lnSpc>
              <a:spcBef>
                <a:spcPct val="0"/>
              </a:spcBef>
            </a:pPr>
            <a:r>
              <a:rPr lang="en-US" sz="4903" dirty="0" err="1">
                <a:solidFill>
                  <a:srgbClr val="000000"/>
                </a:solidFill>
                <a:ea typeface="可画手书"/>
              </a:rPr>
              <a:t>平台整合</a:t>
            </a:r>
            <a:endParaRPr lang="en-US" sz="4903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3892821" y="7003758"/>
            <a:ext cx="3378757" cy="86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23"/>
              </a:lnSpc>
              <a:spcBef>
                <a:spcPct val="0"/>
              </a:spcBef>
            </a:pPr>
            <a:r>
              <a:rPr lang="en-US" sz="5731" dirty="0" err="1">
                <a:solidFill>
                  <a:srgbClr val="000000"/>
                </a:solidFill>
                <a:latin typeface="可画手书"/>
                <a:ea typeface="可画手书"/>
              </a:rPr>
              <a:t>整合AR技術</a:t>
            </a:r>
            <a:endParaRPr lang="en-US" sz="5731" dirty="0">
              <a:solidFill>
                <a:srgbClr val="000000"/>
              </a:solidFill>
              <a:latin typeface="可画手书"/>
              <a:ea typeface="可画手书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4904109" y="8561809"/>
            <a:ext cx="3213565" cy="1156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14"/>
              </a:lnSpc>
              <a:spcBef>
                <a:spcPct val="0"/>
              </a:spcBef>
            </a:pPr>
            <a:r>
              <a:rPr lang="en-US" sz="7010" dirty="0" err="1">
                <a:solidFill>
                  <a:srgbClr val="000000"/>
                </a:solidFill>
                <a:ea typeface="可画手书"/>
              </a:rPr>
              <a:t>廣告</a:t>
            </a:r>
            <a:r>
              <a:rPr lang="zh-TW" altLang="en-US" sz="7010" dirty="0">
                <a:solidFill>
                  <a:srgbClr val="000000"/>
                </a:solidFill>
                <a:ea typeface="可画手书"/>
              </a:rPr>
              <a:t>較</a:t>
            </a:r>
            <a:r>
              <a:rPr lang="en-US" sz="7010" dirty="0">
                <a:solidFill>
                  <a:srgbClr val="000000"/>
                </a:solidFill>
                <a:ea typeface="可画手书"/>
              </a:rPr>
              <a:t>多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457594" y="8243741"/>
            <a:ext cx="3416416" cy="1891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5"/>
              </a:lnSpc>
              <a:spcBef>
                <a:spcPct val="0"/>
              </a:spcBef>
            </a:pPr>
            <a:r>
              <a:rPr lang="en-US" sz="5146" dirty="0" err="1">
                <a:solidFill>
                  <a:srgbClr val="000000"/>
                </a:solidFill>
                <a:ea typeface="可画手书"/>
              </a:rPr>
              <a:t>需要授權，取得較不易</a:t>
            </a:r>
            <a:endParaRPr lang="en-US" sz="5146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3404707" y="8841396"/>
            <a:ext cx="4286577" cy="90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63"/>
              </a:lnSpc>
              <a:spcBef>
                <a:spcPct val="0"/>
              </a:spcBef>
            </a:pPr>
            <a:r>
              <a:rPr lang="en-US" sz="4687" dirty="0" err="1">
                <a:solidFill>
                  <a:srgbClr val="000000"/>
                </a:solidFill>
                <a:ea typeface="可画手书"/>
              </a:rPr>
              <a:t>介面與功能較簡陋</a:t>
            </a:r>
            <a:endParaRPr lang="en-US" sz="4687" dirty="0">
              <a:solidFill>
                <a:srgbClr val="000000"/>
              </a:solidFill>
              <a:ea typeface="可画手书"/>
            </a:endParaRPr>
          </a:p>
        </p:txBody>
      </p:sp>
      <p:grpSp>
        <p:nvGrpSpPr>
          <p:cNvPr id="69" name="Group 69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274548" y="409437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14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908568" y="1485580"/>
            <a:ext cx="11921493" cy="8425913"/>
            <a:chOff x="0" y="0"/>
            <a:chExt cx="15861758" cy="11210827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5798257" cy="11147327"/>
            </a:xfrm>
            <a:custGeom>
              <a:avLst/>
              <a:gdLst/>
              <a:ahLst/>
              <a:cxnLst/>
              <a:rect l="l" t="t" r="r" b="b"/>
              <a:pathLst>
                <a:path w="15798257" h="11147327">
                  <a:moveTo>
                    <a:pt x="1570554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5704277" y="0"/>
                  </a:lnTo>
                  <a:cubicBezTo>
                    <a:pt x="15755077" y="0"/>
                    <a:pt x="15796988" y="41910"/>
                    <a:pt x="15796988" y="92710"/>
                  </a:cubicBezTo>
                  <a:lnTo>
                    <a:pt x="15796988" y="11053347"/>
                  </a:lnTo>
                  <a:cubicBezTo>
                    <a:pt x="15798257" y="11105417"/>
                    <a:pt x="15756347" y="11147327"/>
                    <a:pt x="15705547" y="11147327"/>
                  </a:cubicBezTo>
                  <a:close/>
                </a:path>
              </a:pathLst>
            </a:custGeom>
            <a:solidFill>
              <a:srgbClr val="F8F7F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5861757" cy="11210827"/>
            </a:xfrm>
            <a:custGeom>
              <a:avLst/>
              <a:gdLst/>
              <a:ahLst/>
              <a:cxnLst/>
              <a:rect l="l" t="t" r="r" b="b"/>
              <a:pathLst>
                <a:path w="15861757" h="11210827">
                  <a:moveTo>
                    <a:pt x="15737297" y="59690"/>
                  </a:moveTo>
                  <a:cubicBezTo>
                    <a:pt x="15772857" y="59690"/>
                    <a:pt x="15802068" y="88900"/>
                    <a:pt x="15802068" y="124460"/>
                  </a:cubicBezTo>
                  <a:lnTo>
                    <a:pt x="15802068" y="11086367"/>
                  </a:lnTo>
                  <a:cubicBezTo>
                    <a:pt x="15802068" y="11121927"/>
                    <a:pt x="15772857" y="11151136"/>
                    <a:pt x="1573729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737298" y="59690"/>
                  </a:lnTo>
                  <a:moveTo>
                    <a:pt x="157372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5737298" y="11210827"/>
                  </a:lnTo>
                  <a:cubicBezTo>
                    <a:pt x="15805877" y="11210827"/>
                    <a:pt x="15861757" y="11154947"/>
                    <a:pt x="15861757" y="11086367"/>
                  </a:cubicBezTo>
                  <a:lnTo>
                    <a:pt x="15861757" y="124460"/>
                  </a:lnTo>
                  <a:cubicBezTo>
                    <a:pt x="15861757" y="55880"/>
                    <a:pt x="15805877" y="0"/>
                    <a:pt x="15737298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0877" y="4147223"/>
            <a:ext cx="4623246" cy="1740035"/>
            <a:chOff x="0" y="0"/>
            <a:chExt cx="1361910" cy="512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349" y="0"/>
                  </a:moveTo>
                  <a:lnTo>
                    <a:pt x="1358561" y="0"/>
                  </a:lnTo>
                  <a:cubicBezTo>
                    <a:pt x="1359449" y="0"/>
                    <a:pt x="1360301" y="353"/>
                    <a:pt x="1360929" y="981"/>
                  </a:cubicBezTo>
                  <a:cubicBezTo>
                    <a:pt x="1361557" y="1609"/>
                    <a:pt x="1361910" y="2461"/>
                    <a:pt x="1361910" y="3349"/>
                  </a:cubicBezTo>
                  <a:lnTo>
                    <a:pt x="1361910" y="509228"/>
                  </a:lnTo>
                  <a:cubicBezTo>
                    <a:pt x="1361910" y="510117"/>
                    <a:pt x="1361557" y="510969"/>
                    <a:pt x="1360929" y="511597"/>
                  </a:cubicBezTo>
                  <a:cubicBezTo>
                    <a:pt x="1360301" y="512225"/>
                    <a:pt x="1359449" y="512578"/>
                    <a:pt x="1358561" y="512578"/>
                  </a:cubicBezTo>
                  <a:lnTo>
                    <a:pt x="3349" y="512578"/>
                  </a:lnTo>
                  <a:cubicBezTo>
                    <a:pt x="2461" y="512578"/>
                    <a:pt x="1609" y="512225"/>
                    <a:pt x="981" y="511597"/>
                  </a:cubicBezTo>
                  <a:cubicBezTo>
                    <a:pt x="353" y="510969"/>
                    <a:pt x="0" y="510117"/>
                    <a:pt x="0" y="509228"/>
                  </a:cubicBezTo>
                  <a:lnTo>
                    <a:pt x="0" y="3349"/>
                  </a:lnTo>
                  <a:cubicBezTo>
                    <a:pt x="0" y="2461"/>
                    <a:pt x="353" y="1609"/>
                    <a:pt x="981" y="981"/>
                  </a:cubicBezTo>
                  <a:cubicBezTo>
                    <a:pt x="1609" y="353"/>
                    <a:pt x="2461" y="0"/>
                    <a:pt x="33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069871">
            <a:off x="4295710" y="4264799"/>
            <a:ext cx="1488952" cy="305235"/>
          </a:xfrm>
          <a:custGeom>
            <a:avLst/>
            <a:gdLst/>
            <a:ahLst/>
            <a:cxnLst/>
            <a:rect l="l" t="t" r="r" b="b"/>
            <a:pathLst>
              <a:path w="1488952" h="305235">
                <a:moveTo>
                  <a:pt x="0" y="0"/>
                </a:moveTo>
                <a:lnTo>
                  <a:pt x="1488953" y="0"/>
                </a:lnTo>
                <a:lnTo>
                  <a:pt x="1488953" y="305235"/>
                </a:lnTo>
                <a:lnTo>
                  <a:pt x="0" y="305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2535183">
            <a:off x="271922" y="5654229"/>
            <a:ext cx="978177" cy="250178"/>
          </a:xfrm>
          <a:custGeom>
            <a:avLst/>
            <a:gdLst/>
            <a:ahLst/>
            <a:cxnLst/>
            <a:rect l="l" t="t" r="r" b="b"/>
            <a:pathLst>
              <a:path w="978177" h="250178">
                <a:moveTo>
                  <a:pt x="0" y="0"/>
                </a:moveTo>
                <a:lnTo>
                  <a:pt x="978177" y="0"/>
                </a:lnTo>
                <a:lnTo>
                  <a:pt x="978177" y="250178"/>
                </a:lnTo>
                <a:lnTo>
                  <a:pt x="0" y="250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601813" y="5095875"/>
            <a:ext cx="2274295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產品互動性低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689598" y="4393417"/>
            <a:ext cx="1605558" cy="160555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8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4641" tIns="54641" rIns="54641" bIns="5464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898766">
            <a:off x="13187727" y="4232050"/>
            <a:ext cx="980687" cy="322735"/>
          </a:xfrm>
          <a:custGeom>
            <a:avLst/>
            <a:gdLst/>
            <a:ahLst/>
            <a:cxnLst/>
            <a:rect l="l" t="t" r="r" b="b"/>
            <a:pathLst>
              <a:path w="980687" h="322735">
                <a:moveTo>
                  <a:pt x="0" y="0"/>
                </a:moveTo>
                <a:lnTo>
                  <a:pt x="980687" y="0"/>
                </a:lnTo>
                <a:lnTo>
                  <a:pt x="980687" y="322735"/>
                </a:lnTo>
                <a:lnTo>
                  <a:pt x="0" y="322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407121" y="3078060"/>
            <a:ext cx="1756305" cy="2065465"/>
            <a:chOff x="0" y="0"/>
            <a:chExt cx="2341740" cy="275395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412214"/>
              <a:ext cx="2341740" cy="234174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18D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141" tIns="47141" rIns="47141" bIns="471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74959" y="944630"/>
              <a:ext cx="1791821" cy="1480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2420">
                  <a:solidFill>
                    <a:srgbClr val="231F20"/>
                  </a:solidFill>
                  <a:latin typeface="Krabuler"/>
                  <a:ea typeface="Krabuler"/>
                </a:rPr>
                <a:t>伸展運動:</a:t>
              </a:r>
            </a:p>
            <a:p>
              <a:pPr algn="ctr">
                <a:lnSpc>
                  <a:spcPts val="3019"/>
                </a:lnSpc>
              </a:pPr>
              <a:r>
                <a:rPr lang="en-US" sz="2720">
                  <a:solidFill>
                    <a:srgbClr val="231F20"/>
                  </a:solidFill>
                  <a:ea typeface="Krabuler"/>
                </a:rPr>
                <a:t>柔軟度訓練</a:t>
              </a:r>
            </a:p>
          </p:txBody>
        </p:sp>
        <p:sp>
          <p:nvSpPr>
            <p:cNvPr id="21" name="Freeform 21"/>
            <p:cNvSpPr/>
            <p:nvPr/>
          </p:nvSpPr>
          <p:spPr>
            <a:xfrm rot="898766">
              <a:off x="726532" y="176856"/>
              <a:ext cx="1430353" cy="470716"/>
            </a:xfrm>
            <a:custGeom>
              <a:avLst/>
              <a:gdLst/>
              <a:ahLst/>
              <a:cxnLst/>
              <a:rect l="l" t="t" r="r" b="b"/>
              <a:pathLst>
                <a:path w="1430353" h="470716">
                  <a:moveTo>
                    <a:pt x="0" y="0"/>
                  </a:moveTo>
                  <a:lnTo>
                    <a:pt x="1430352" y="0"/>
                  </a:lnTo>
                  <a:lnTo>
                    <a:pt x="1430352" y="470716"/>
                  </a:lnTo>
                  <a:lnTo>
                    <a:pt x="0" y="47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11950792" y="2229457"/>
            <a:ext cx="0" cy="702884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7270550" y="5517896"/>
            <a:ext cx="1605558" cy="1888182"/>
            <a:chOff x="0" y="0"/>
            <a:chExt cx="2140744" cy="251757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376832"/>
              <a:ext cx="2140744" cy="2140744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18D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141" tIns="47141" rIns="47141" bIns="471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51359" y="865186"/>
              <a:ext cx="1638025" cy="1038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6"/>
                </a:lnSpc>
              </a:pPr>
              <a:r>
                <a:rPr lang="en-US" sz="2717">
                  <a:solidFill>
                    <a:srgbClr val="231F20"/>
                  </a:solidFill>
                  <a:latin typeface="Krabuler"/>
                  <a:ea typeface="Krabuler"/>
                </a:rPr>
                <a:t>醫療AR教學APP</a:t>
              </a:r>
            </a:p>
          </p:txBody>
        </p:sp>
        <p:sp>
          <p:nvSpPr>
            <p:cNvPr id="28" name="Freeform 28"/>
            <p:cNvSpPr/>
            <p:nvPr/>
          </p:nvSpPr>
          <p:spPr>
            <a:xfrm rot="898766">
              <a:off x="664172" y="161676"/>
              <a:ext cx="1307583" cy="430314"/>
            </a:xfrm>
            <a:custGeom>
              <a:avLst/>
              <a:gdLst/>
              <a:ahLst/>
              <a:cxnLst/>
              <a:rect l="l" t="t" r="r" b="b"/>
              <a:pathLst>
                <a:path w="1307583" h="430314">
                  <a:moveTo>
                    <a:pt x="0" y="0"/>
                  </a:moveTo>
                  <a:lnTo>
                    <a:pt x="1307582" y="0"/>
                  </a:lnTo>
                  <a:lnTo>
                    <a:pt x="1307582" y="430313"/>
                  </a:lnTo>
                  <a:lnTo>
                    <a:pt x="0" y="430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6601858" y="5724457"/>
            <a:ext cx="10726443" cy="3370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4821328" y="1709261"/>
            <a:ext cx="1905636" cy="2276015"/>
            <a:chOff x="0" y="0"/>
            <a:chExt cx="2540848" cy="303468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493839"/>
              <a:ext cx="2540848" cy="2540848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EBE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4261" tIns="74261" rIns="74261" bIns="7426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898766">
              <a:off x="606981" y="219728"/>
              <a:ext cx="1777089" cy="584824"/>
            </a:xfrm>
            <a:custGeom>
              <a:avLst/>
              <a:gdLst/>
              <a:ahLst/>
              <a:cxnLst/>
              <a:rect l="l" t="t" r="r" b="b"/>
              <a:pathLst>
                <a:path w="1777089" h="584824">
                  <a:moveTo>
                    <a:pt x="0" y="0"/>
                  </a:moveTo>
                  <a:lnTo>
                    <a:pt x="1777089" y="0"/>
                  </a:lnTo>
                  <a:lnTo>
                    <a:pt x="1777089" y="584824"/>
                  </a:lnTo>
                  <a:lnTo>
                    <a:pt x="0" y="584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5" name="Freeform 35"/>
          <p:cNvSpPr/>
          <p:nvPr/>
        </p:nvSpPr>
        <p:spPr>
          <a:xfrm rot="9074365" flipH="1" flipV="1">
            <a:off x="1988883" y="9056954"/>
            <a:ext cx="3573273" cy="896567"/>
          </a:xfrm>
          <a:custGeom>
            <a:avLst/>
            <a:gdLst/>
            <a:ahLst/>
            <a:cxnLst/>
            <a:rect l="l" t="t" r="r" b="b"/>
            <a:pathLst>
              <a:path w="3573273" h="896567">
                <a:moveTo>
                  <a:pt x="3573273" y="896567"/>
                </a:moveTo>
                <a:lnTo>
                  <a:pt x="0" y="896567"/>
                </a:lnTo>
                <a:lnTo>
                  <a:pt x="0" y="0"/>
                </a:lnTo>
                <a:lnTo>
                  <a:pt x="3573273" y="0"/>
                </a:lnTo>
                <a:lnTo>
                  <a:pt x="3573273" y="89656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 rot="-1481430">
            <a:off x="5017572" y="1559415"/>
            <a:ext cx="3037985" cy="622787"/>
          </a:xfrm>
          <a:custGeom>
            <a:avLst/>
            <a:gdLst/>
            <a:ahLst/>
            <a:cxnLst/>
            <a:rect l="l" t="t" r="r" b="b"/>
            <a:pathLst>
              <a:path w="3037985" h="622787">
                <a:moveTo>
                  <a:pt x="0" y="0"/>
                </a:moveTo>
                <a:lnTo>
                  <a:pt x="3037986" y="0"/>
                </a:lnTo>
                <a:lnTo>
                  <a:pt x="3037986" y="622787"/>
                </a:lnTo>
                <a:lnTo>
                  <a:pt x="0" y="6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 rot="-1481430">
            <a:off x="16716484" y="9776342"/>
            <a:ext cx="1464295" cy="270302"/>
          </a:xfrm>
          <a:custGeom>
            <a:avLst/>
            <a:gdLst/>
            <a:ahLst/>
            <a:cxnLst/>
            <a:rect l="l" t="t" r="r" b="b"/>
            <a:pathLst>
              <a:path w="1464295" h="270302">
                <a:moveTo>
                  <a:pt x="0" y="0"/>
                </a:moveTo>
                <a:lnTo>
                  <a:pt x="1464294" y="0"/>
                </a:lnTo>
                <a:lnTo>
                  <a:pt x="1464294" y="270302"/>
                </a:lnTo>
                <a:lnTo>
                  <a:pt x="0" y="27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05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1028700" y="4577158"/>
            <a:ext cx="3997668" cy="90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0"/>
              </a:lnSpc>
            </a:pPr>
            <a:r>
              <a:rPr lang="en-US" sz="5892">
                <a:solidFill>
                  <a:srgbClr val="000000"/>
                </a:solidFill>
                <a:ea typeface="Open Sans 1 Bold"/>
              </a:rPr>
              <a:t>競爭定位圖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1074384" y="1635985"/>
            <a:ext cx="1781391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回應速度快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74384" y="9382125"/>
            <a:ext cx="1781391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回應速度慢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821328" y="5095901"/>
            <a:ext cx="2507017" cy="4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5"/>
              </a:lnSpc>
              <a:spcBef>
                <a:spcPct val="0"/>
              </a:spcBef>
            </a:pPr>
            <a:r>
              <a:rPr lang="en-US" sz="2511" spc="90">
                <a:solidFill>
                  <a:srgbClr val="000000"/>
                </a:solidFill>
                <a:ea typeface="Krabuler"/>
              </a:rPr>
              <a:t>產品互動性高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78118" y="4993424"/>
            <a:ext cx="1228519" cy="46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3217">
                <a:solidFill>
                  <a:srgbClr val="231F20"/>
                </a:solidFill>
                <a:ea typeface="Krabuler"/>
              </a:rPr>
              <a:t>療管家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939327" y="2349779"/>
            <a:ext cx="1669637" cy="128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3"/>
              </a:lnSpc>
            </a:pPr>
            <a:r>
              <a:rPr lang="en-US" sz="3919">
                <a:solidFill>
                  <a:srgbClr val="231F20"/>
                </a:solidFill>
                <a:ea typeface="Krabuler Bold"/>
              </a:rPr>
              <a:t>物理</a:t>
            </a:r>
          </a:p>
          <a:p>
            <a:pPr algn="ctr">
              <a:lnSpc>
                <a:spcPts val="5173"/>
              </a:lnSpc>
            </a:pPr>
            <a:r>
              <a:rPr lang="en-US" sz="3919">
                <a:solidFill>
                  <a:srgbClr val="231F20"/>
                </a:solidFill>
                <a:ea typeface="Krabuler Bold"/>
              </a:rPr>
              <a:t>資聊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5951" y="478505"/>
            <a:ext cx="2318598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競爭者分析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274548" y="421493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15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45631" y="834014"/>
            <a:ext cx="14154503" cy="8229600"/>
            <a:chOff x="0" y="0"/>
            <a:chExt cx="3727935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27935" cy="2167467"/>
            </a:xfrm>
            <a:custGeom>
              <a:avLst/>
              <a:gdLst/>
              <a:ahLst/>
              <a:cxnLst/>
              <a:rect l="l" t="t" r="r" b="b"/>
              <a:pathLst>
                <a:path w="3727935" h="2167467">
                  <a:moveTo>
                    <a:pt x="6017" y="0"/>
                  </a:moveTo>
                  <a:lnTo>
                    <a:pt x="3721918" y="0"/>
                  </a:lnTo>
                  <a:cubicBezTo>
                    <a:pt x="3725241" y="0"/>
                    <a:pt x="3727935" y="2694"/>
                    <a:pt x="3727935" y="6017"/>
                  </a:cubicBezTo>
                  <a:lnTo>
                    <a:pt x="3727935" y="2161450"/>
                  </a:lnTo>
                  <a:cubicBezTo>
                    <a:pt x="3727935" y="2164773"/>
                    <a:pt x="3725241" y="2167467"/>
                    <a:pt x="3721918" y="2167467"/>
                  </a:cubicBezTo>
                  <a:lnTo>
                    <a:pt x="6017" y="2167467"/>
                  </a:lnTo>
                  <a:cubicBezTo>
                    <a:pt x="2694" y="2167467"/>
                    <a:pt x="0" y="2164773"/>
                    <a:pt x="0" y="2161450"/>
                  </a:cubicBezTo>
                  <a:lnTo>
                    <a:pt x="0" y="6017"/>
                  </a:lnTo>
                  <a:cubicBezTo>
                    <a:pt x="0" y="2694"/>
                    <a:pt x="2694" y="0"/>
                    <a:pt x="601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27935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48844" y="7983326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6" y="0"/>
                </a:lnTo>
                <a:lnTo>
                  <a:pt x="2352176" y="1896391"/>
                </a:lnTo>
                <a:lnTo>
                  <a:pt x="0" y="18963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760847" y="7567815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70"/>
                </a:lnTo>
                <a:lnTo>
                  <a:pt x="0" y="212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323185" y="0"/>
            <a:ext cx="5212799" cy="2239496"/>
            <a:chOff x="0" y="0"/>
            <a:chExt cx="6950398" cy="2985994"/>
          </a:xfrm>
        </p:grpSpPr>
        <p:grpSp>
          <p:nvGrpSpPr>
            <p:cNvPr id="10" name="Group 1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1341884" y="4651211"/>
            <a:ext cx="523557" cy="572022"/>
          </a:xfrm>
          <a:custGeom>
            <a:avLst/>
            <a:gdLst/>
            <a:ahLst/>
            <a:cxnLst/>
            <a:rect l="l" t="t" r="r" b="b"/>
            <a:pathLst>
              <a:path w="687832" h="650314">
                <a:moveTo>
                  <a:pt x="0" y="0"/>
                </a:moveTo>
                <a:lnTo>
                  <a:pt x="687832" y="0"/>
                </a:lnTo>
                <a:lnTo>
                  <a:pt x="687832" y="650314"/>
                </a:lnTo>
                <a:lnTo>
                  <a:pt x="0" y="6503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4136246" y="5666223"/>
            <a:ext cx="596562" cy="531559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10416921" y="5625598"/>
            <a:ext cx="603519" cy="618936"/>
          </a:xfrm>
          <a:custGeom>
            <a:avLst/>
            <a:gdLst/>
            <a:ahLst/>
            <a:cxnLst/>
            <a:rect l="l" t="t" r="r" b="b"/>
            <a:pathLst>
              <a:path w="771931" h="729826">
                <a:moveTo>
                  <a:pt x="0" y="0"/>
                </a:moveTo>
                <a:lnTo>
                  <a:pt x="771931" y="0"/>
                </a:lnTo>
                <a:lnTo>
                  <a:pt x="771931" y="729826"/>
                </a:lnTo>
                <a:lnTo>
                  <a:pt x="0" y="7298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3001020" y="7394632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71617" y="514368"/>
            <a:ext cx="3715934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ea typeface="Open Sans 2 Bold"/>
              </a:rPr>
              <a:t>目標客群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67184" y="3078451"/>
            <a:ext cx="12575961" cy="762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79"/>
              </a:lnSpc>
              <a:spcBef>
                <a:spcPct val="0"/>
              </a:spcBef>
            </a:pPr>
            <a:r>
              <a:rPr lang="en-US" sz="4485" dirty="0" err="1">
                <a:solidFill>
                  <a:srgbClr val="01070A"/>
                </a:solidFill>
                <a:ea typeface="Open Sans 1 Bold"/>
              </a:rPr>
              <a:t>擁有安卓手機且具有復健需求之成年、老年使用者</a:t>
            </a:r>
            <a:endParaRPr lang="en-US" sz="44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937448" y="4570493"/>
            <a:ext cx="7082992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具復健需求之成年及老年人口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90300" y="4554289"/>
            <a:ext cx="3354500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安卓手機占比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073472" y="5569379"/>
            <a:ext cx="4808204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擁有手機之人口比例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1535986" y="5581961"/>
            <a:ext cx="1704967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上網率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203333" y="6865188"/>
            <a:ext cx="978033" cy="131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1"/>
              </a:lnSpc>
              <a:spcBef>
                <a:spcPct val="0"/>
              </a:spcBef>
            </a:pPr>
            <a:r>
              <a:rPr lang="en-US" sz="7701" dirty="0">
                <a:solidFill>
                  <a:srgbClr val="01070A"/>
                </a:solidFill>
                <a:ea typeface="Open Sans 1 Bold"/>
              </a:rPr>
              <a:t>人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-762000" y="6848984"/>
            <a:ext cx="14447018" cy="132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4"/>
              </a:lnSpc>
              <a:spcBef>
                <a:spcPct val="0"/>
              </a:spcBef>
            </a:pPr>
            <a:r>
              <a:rPr lang="en-US" sz="7746" dirty="0">
                <a:solidFill>
                  <a:srgbClr val="01070A"/>
                </a:solidFill>
                <a:latin typeface="Open Sans 1 Bold"/>
              </a:rPr>
              <a:t>5,122,108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74548" y="439025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16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66749" y="1000364"/>
            <a:ext cx="14583131" cy="8417125"/>
            <a:chOff x="0" y="0"/>
            <a:chExt cx="3840824" cy="2216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0824" cy="2216856"/>
            </a:xfrm>
            <a:custGeom>
              <a:avLst/>
              <a:gdLst/>
              <a:ahLst/>
              <a:cxnLst/>
              <a:rect l="l" t="t" r="r" b="b"/>
              <a:pathLst>
                <a:path w="3840824" h="2216856">
                  <a:moveTo>
                    <a:pt x="5840" y="0"/>
                  </a:moveTo>
                  <a:lnTo>
                    <a:pt x="3834985" y="0"/>
                  </a:lnTo>
                  <a:cubicBezTo>
                    <a:pt x="3838210" y="0"/>
                    <a:pt x="3840824" y="2615"/>
                    <a:pt x="3840824" y="5840"/>
                  </a:cubicBezTo>
                  <a:lnTo>
                    <a:pt x="3840824" y="2211016"/>
                  </a:lnTo>
                  <a:cubicBezTo>
                    <a:pt x="3840824" y="2214241"/>
                    <a:pt x="3838210" y="2216856"/>
                    <a:pt x="3834985" y="2216856"/>
                  </a:cubicBezTo>
                  <a:lnTo>
                    <a:pt x="5840" y="2216856"/>
                  </a:lnTo>
                  <a:cubicBezTo>
                    <a:pt x="2615" y="2216856"/>
                    <a:pt x="0" y="2214241"/>
                    <a:pt x="0" y="2211016"/>
                  </a:cubicBezTo>
                  <a:lnTo>
                    <a:pt x="0" y="5840"/>
                  </a:lnTo>
                  <a:cubicBezTo>
                    <a:pt x="0" y="2615"/>
                    <a:pt x="2615" y="0"/>
                    <a:pt x="58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40824" cy="2264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0660" y="7660844"/>
            <a:ext cx="2619254" cy="2111717"/>
          </a:xfrm>
          <a:custGeom>
            <a:avLst/>
            <a:gdLst/>
            <a:ahLst/>
            <a:cxnLst/>
            <a:rect l="l" t="t" r="r" b="b"/>
            <a:pathLst>
              <a:path w="2619254" h="2111717">
                <a:moveTo>
                  <a:pt x="0" y="0"/>
                </a:moveTo>
                <a:lnTo>
                  <a:pt x="2619254" y="0"/>
                </a:lnTo>
                <a:lnTo>
                  <a:pt x="2619254" y="2111716"/>
                </a:lnTo>
                <a:lnTo>
                  <a:pt x="0" y="2111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897771" y="7876169"/>
            <a:ext cx="5056283" cy="2201814"/>
          </a:xfrm>
          <a:custGeom>
            <a:avLst/>
            <a:gdLst/>
            <a:ahLst/>
            <a:cxnLst/>
            <a:rect l="l" t="t" r="r" b="b"/>
            <a:pathLst>
              <a:path w="5056283" h="2201814">
                <a:moveTo>
                  <a:pt x="0" y="0"/>
                </a:moveTo>
                <a:lnTo>
                  <a:pt x="5056283" y="0"/>
                </a:lnTo>
                <a:lnTo>
                  <a:pt x="5056283" y="2201814"/>
                </a:lnTo>
                <a:lnTo>
                  <a:pt x="0" y="2201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323185" y="0"/>
            <a:ext cx="5212799" cy="2239496"/>
            <a:chOff x="0" y="0"/>
            <a:chExt cx="6950398" cy="2985994"/>
          </a:xfrm>
        </p:grpSpPr>
        <p:grpSp>
          <p:nvGrpSpPr>
            <p:cNvPr id="10" name="Group 1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1617" y="514368"/>
            <a:ext cx="3715934" cy="1086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>
                <a:solidFill>
                  <a:srgbClr val="01070A"/>
                </a:solidFill>
                <a:ea typeface="Open Sans 2 Bold"/>
              </a:rPr>
              <a:t>成本結構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8302" y="1320685"/>
            <a:ext cx="11025734" cy="8722014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266692" y="448467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17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35752" y="1484889"/>
            <a:ext cx="14425648" cy="8608329"/>
            <a:chOff x="0" y="0"/>
            <a:chExt cx="4422720" cy="2639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22720" cy="2639204"/>
            </a:xfrm>
            <a:custGeom>
              <a:avLst/>
              <a:gdLst/>
              <a:ahLst/>
              <a:cxnLst/>
              <a:rect l="l" t="t" r="r" b="b"/>
              <a:pathLst>
                <a:path w="4422720" h="2639204">
                  <a:moveTo>
                    <a:pt x="13954" y="0"/>
                  </a:moveTo>
                  <a:lnTo>
                    <a:pt x="4408767" y="0"/>
                  </a:lnTo>
                  <a:cubicBezTo>
                    <a:pt x="4416473" y="0"/>
                    <a:pt x="4422720" y="6247"/>
                    <a:pt x="4422720" y="13954"/>
                  </a:cubicBezTo>
                  <a:lnTo>
                    <a:pt x="4422720" y="2625251"/>
                  </a:lnTo>
                  <a:cubicBezTo>
                    <a:pt x="4422720" y="2632957"/>
                    <a:pt x="4416473" y="2639204"/>
                    <a:pt x="4408767" y="2639204"/>
                  </a:cubicBezTo>
                  <a:lnTo>
                    <a:pt x="13954" y="2639204"/>
                  </a:lnTo>
                  <a:cubicBezTo>
                    <a:pt x="6247" y="2639204"/>
                    <a:pt x="0" y="2632957"/>
                    <a:pt x="0" y="2625251"/>
                  </a:cubicBezTo>
                  <a:lnTo>
                    <a:pt x="0" y="13954"/>
                  </a:lnTo>
                  <a:cubicBezTo>
                    <a:pt x="0" y="6247"/>
                    <a:pt x="6247" y="0"/>
                    <a:pt x="1395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22720" cy="2686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1443" y="933053"/>
            <a:ext cx="13884446" cy="9111137"/>
            <a:chOff x="0" y="0"/>
            <a:chExt cx="4256795" cy="27933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56795" cy="2793359"/>
            </a:xfrm>
            <a:custGeom>
              <a:avLst/>
              <a:gdLst/>
              <a:ahLst/>
              <a:cxnLst/>
              <a:rect l="l" t="t" r="r" b="b"/>
              <a:pathLst>
                <a:path w="4256795" h="2793359">
                  <a:moveTo>
                    <a:pt x="6134" y="0"/>
                  </a:moveTo>
                  <a:lnTo>
                    <a:pt x="4250661" y="0"/>
                  </a:lnTo>
                  <a:cubicBezTo>
                    <a:pt x="4254049" y="0"/>
                    <a:pt x="4256795" y="2746"/>
                    <a:pt x="4256795" y="6134"/>
                  </a:cubicBezTo>
                  <a:lnTo>
                    <a:pt x="4256795" y="2787225"/>
                  </a:lnTo>
                  <a:cubicBezTo>
                    <a:pt x="4256795" y="2788852"/>
                    <a:pt x="4256149" y="2790412"/>
                    <a:pt x="4254998" y="2791563"/>
                  </a:cubicBezTo>
                  <a:cubicBezTo>
                    <a:pt x="4253848" y="2792713"/>
                    <a:pt x="4252288" y="2793359"/>
                    <a:pt x="4250661" y="2793359"/>
                  </a:cubicBezTo>
                  <a:lnTo>
                    <a:pt x="6134" y="2793359"/>
                  </a:lnTo>
                  <a:cubicBezTo>
                    <a:pt x="2746" y="2793359"/>
                    <a:pt x="0" y="2790613"/>
                    <a:pt x="0" y="2787225"/>
                  </a:cubicBezTo>
                  <a:lnTo>
                    <a:pt x="0" y="6134"/>
                  </a:lnTo>
                  <a:cubicBezTo>
                    <a:pt x="0" y="2746"/>
                    <a:pt x="2746" y="0"/>
                    <a:pt x="613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256795" cy="2840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88676" y="4327194"/>
            <a:ext cx="1066105" cy="10661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78043" y="2639921"/>
            <a:ext cx="1066105" cy="10661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64631" y="7415477"/>
            <a:ext cx="492930" cy="682901"/>
          </a:xfrm>
          <a:custGeom>
            <a:avLst/>
            <a:gdLst/>
            <a:ahLst/>
            <a:cxnLst/>
            <a:rect l="l" t="t" r="r" b="b"/>
            <a:pathLst>
              <a:path w="492930" h="682901">
                <a:moveTo>
                  <a:pt x="0" y="0"/>
                </a:moveTo>
                <a:lnTo>
                  <a:pt x="492930" y="0"/>
                </a:lnTo>
                <a:lnTo>
                  <a:pt x="492930" y="682901"/>
                </a:lnTo>
                <a:lnTo>
                  <a:pt x="0" y="682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-117286">
            <a:off x="13407401" y="1034971"/>
            <a:ext cx="3368551" cy="3967535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1786132" y="295979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6" y="0"/>
                </a:lnTo>
                <a:lnTo>
                  <a:pt x="1239166" y="1189601"/>
                </a:lnTo>
                <a:lnTo>
                  <a:pt x="0" y="1189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544431" y="204937"/>
            <a:ext cx="5212799" cy="2239496"/>
            <a:chOff x="0" y="0"/>
            <a:chExt cx="6950398" cy="2985994"/>
          </a:xfrm>
        </p:grpSpPr>
        <p:grpSp>
          <p:nvGrpSpPr>
            <p:cNvPr id="20" name="Group 2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3064700" y="2444433"/>
            <a:ext cx="1314058" cy="1323684"/>
          </a:xfrm>
          <a:custGeom>
            <a:avLst/>
            <a:gdLst/>
            <a:ahLst/>
            <a:cxnLst/>
            <a:rect l="l" t="t" r="r" b="b"/>
            <a:pathLst>
              <a:path w="1314058" h="1323684">
                <a:moveTo>
                  <a:pt x="0" y="0"/>
                </a:moveTo>
                <a:lnTo>
                  <a:pt x="1314057" y="0"/>
                </a:lnTo>
                <a:lnTo>
                  <a:pt x="1314057" y="1323684"/>
                </a:lnTo>
                <a:lnTo>
                  <a:pt x="0" y="1323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3297544" y="4389583"/>
            <a:ext cx="848370" cy="941325"/>
          </a:xfrm>
          <a:custGeom>
            <a:avLst/>
            <a:gdLst/>
            <a:ahLst/>
            <a:cxnLst/>
            <a:rect l="l" t="t" r="r" b="b"/>
            <a:pathLst>
              <a:path w="848370" h="941325">
                <a:moveTo>
                  <a:pt x="0" y="0"/>
                </a:moveTo>
                <a:lnTo>
                  <a:pt x="848369" y="0"/>
                </a:lnTo>
                <a:lnTo>
                  <a:pt x="848369" y="941326"/>
                </a:lnTo>
                <a:lnTo>
                  <a:pt x="0" y="9413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4700348" y="5644613"/>
            <a:ext cx="700653" cy="310835"/>
          </a:xfrm>
          <a:custGeom>
            <a:avLst/>
            <a:gdLst/>
            <a:ahLst/>
            <a:cxnLst/>
            <a:rect l="l" t="t" r="r" b="b"/>
            <a:pathLst>
              <a:path w="700653" h="310835">
                <a:moveTo>
                  <a:pt x="0" y="0"/>
                </a:moveTo>
                <a:lnTo>
                  <a:pt x="700653" y="0"/>
                </a:lnTo>
                <a:lnTo>
                  <a:pt x="700653" y="310835"/>
                </a:lnTo>
                <a:lnTo>
                  <a:pt x="0" y="3108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8248090" y="5504833"/>
            <a:ext cx="560609" cy="584051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8"/>
                </a:lnTo>
                <a:lnTo>
                  <a:pt x="0" y="6569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5733066" y="6398635"/>
            <a:ext cx="591703" cy="558513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8"/>
                </a:lnTo>
                <a:lnTo>
                  <a:pt x="0" y="6569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9639699" y="6388507"/>
            <a:ext cx="573404" cy="548363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4700348" y="7601510"/>
            <a:ext cx="700653" cy="310835"/>
          </a:xfrm>
          <a:custGeom>
            <a:avLst/>
            <a:gdLst/>
            <a:ahLst/>
            <a:cxnLst/>
            <a:rect l="l" t="t" r="r" b="b"/>
            <a:pathLst>
              <a:path w="700653" h="310835">
                <a:moveTo>
                  <a:pt x="0" y="0"/>
                </a:moveTo>
                <a:lnTo>
                  <a:pt x="700653" y="0"/>
                </a:lnTo>
                <a:lnTo>
                  <a:pt x="700653" y="310835"/>
                </a:lnTo>
                <a:lnTo>
                  <a:pt x="0" y="3108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32"/>
          <p:cNvSpPr/>
          <p:nvPr/>
        </p:nvSpPr>
        <p:spPr>
          <a:xfrm>
            <a:off x="3232477" y="8328695"/>
            <a:ext cx="957237" cy="1428713"/>
          </a:xfrm>
          <a:custGeom>
            <a:avLst/>
            <a:gdLst/>
            <a:ahLst/>
            <a:cxnLst/>
            <a:rect l="l" t="t" r="r" b="b"/>
            <a:pathLst>
              <a:path w="957237" h="1428713">
                <a:moveTo>
                  <a:pt x="0" y="0"/>
                </a:moveTo>
                <a:lnTo>
                  <a:pt x="957238" y="0"/>
                </a:lnTo>
                <a:lnTo>
                  <a:pt x="957238" y="1428713"/>
                </a:lnTo>
                <a:lnTo>
                  <a:pt x="0" y="142871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4700348" y="2671261"/>
            <a:ext cx="7369684" cy="78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9"/>
              </a:lnSpc>
            </a:pPr>
            <a:r>
              <a:rPr lang="en-US" sz="4664">
                <a:solidFill>
                  <a:srgbClr val="01070A"/>
                </a:solidFill>
                <a:latin typeface="Dosis"/>
                <a:ea typeface="Dosis"/>
              </a:rPr>
              <a:t>Premium訂閱費用：60元/月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92863" y="719305"/>
            <a:ext cx="3715934" cy="111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5"/>
              </a:lnSpc>
              <a:spcBef>
                <a:spcPct val="0"/>
              </a:spcBef>
            </a:pPr>
            <a:r>
              <a:rPr lang="en-US" sz="6532">
                <a:solidFill>
                  <a:srgbClr val="01070A"/>
                </a:solidFill>
                <a:ea typeface="Open Sans 2 Bold"/>
              </a:rPr>
              <a:t>收益流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700348" y="4425233"/>
            <a:ext cx="7369684" cy="78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9"/>
              </a:lnSpc>
            </a:pPr>
            <a:r>
              <a:rPr lang="en-US" sz="4664">
                <a:solidFill>
                  <a:srgbClr val="01070A"/>
                </a:solidFill>
                <a:ea typeface="Dosis"/>
              </a:rPr>
              <a:t>總收益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037414" y="5447660"/>
            <a:ext cx="4297585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預估訂閱人數比例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658884" y="5447660"/>
            <a:ext cx="2177439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使用人數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525145" y="6324403"/>
            <a:ext cx="2746274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每月訂閱費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581383" y="6299357"/>
            <a:ext cx="1695333" cy="7028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>
                <a:solidFill>
                  <a:srgbClr val="01070A"/>
                </a:solidFill>
                <a:latin typeface="Open Sans 1"/>
                <a:ea typeface="Open Sans 1"/>
              </a:rPr>
              <a:t>12個月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154729" y="7181999"/>
            <a:ext cx="5344823" cy="103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7"/>
              </a:lnSpc>
              <a:spcBef>
                <a:spcPct val="0"/>
              </a:spcBef>
            </a:pPr>
            <a:r>
              <a:rPr lang="en-US" sz="6105" dirty="0">
                <a:solidFill>
                  <a:srgbClr val="01070A"/>
                </a:solidFill>
                <a:latin typeface="Open Sans 1"/>
              </a:rPr>
              <a:t>147,516,710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00363" y="7203980"/>
            <a:ext cx="762042" cy="101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1070A"/>
                </a:solidFill>
                <a:ea typeface="Open Sans 1"/>
              </a:rPr>
              <a:t>元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644139" y="8515037"/>
            <a:ext cx="9097310" cy="131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1"/>
              </a:lnSpc>
              <a:spcBef>
                <a:spcPct val="0"/>
              </a:spcBef>
            </a:pPr>
            <a:r>
              <a:rPr lang="en-US" sz="3800" dirty="0">
                <a:solidFill>
                  <a:srgbClr val="01070A"/>
                </a:solidFill>
                <a:latin typeface="Open Sans 1"/>
                <a:ea typeface="Open Sans 1"/>
              </a:rPr>
              <a:t>預估淨收益：總收益-總成本，約5700萬，</a:t>
            </a:r>
          </a:p>
          <a:p>
            <a:pPr>
              <a:lnSpc>
                <a:spcPts val="5321"/>
              </a:lnSpc>
              <a:spcBef>
                <a:spcPct val="0"/>
              </a:spcBef>
            </a:pPr>
            <a:r>
              <a:rPr lang="en-US" sz="3800" dirty="0">
                <a:solidFill>
                  <a:srgbClr val="01070A"/>
                </a:solidFill>
                <a:latin typeface="Open Sans 1"/>
              </a:rPr>
              <a:t>      </a:t>
            </a:r>
            <a:r>
              <a:rPr lang="zh-TW" altLang="en-US" sz="3800" dirty="0">
                <a:solidFill>
                  <a:srgbClr val="01070A"/>
                </a:solidFill>
                <a:latin typeface="Open Sans 1"/>
              </a:rPr>
              <a:t>                 </a:t>
            </a:r>
            <a:r>
              <a:rPr lang="en-US" sz="3800" dirty="0">
                <a:solidFill>
                  <a:srgbClr val="01070A"/>
                </a:solidFill>
                <a:latin typeface="Open Sans 1"/>
                <a:ea typeface="Open Sans 1"/>
              </a:rPr>
              <a:t>毛利率約39%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16964705" y="142155"/>
            <a:ext cx="1180655" cy="1347221"/>
            <a:chOff x="0" y="-1"/>
            <a:chExt cx="1574207" cy="1796294"/>
          </a:xfrm>
        </p:grpSpPr>
        <p:sp>
          <p:nvSpPr>
            <p:cNvPr id="45" name="Freeform 45"/>
            <p:cNvSpPr/>
            <p:nvPr/>
          </p:nvSpPr>
          <p:spPr>
            <a:xfrm>
              <a:off x="0" y="-1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274548" y="448466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18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5244902" y="3732113"/>
            <a:ext cx="2822773" cy="2822773"/>
          </a:xfrm>
          <a:custGeom>
            <a:avLst/>
            <a:gdLst/>
            <a:ahLst/>
            <a:cxnLst/>
            <a:rect l="l" t="t" r="r" b="b"/>
            <a:pathLst>
              <a:path w="2822773" h="2822773">
                <a:moveTo>
                  <a:pt x="0" y="0"/>
                </a:moveTo>
                <a:lnTo>
                  <a:pt x="2822773" y="0"/>
                </a:lnTo>
                <a:lnTo>
                  <a:pt x="2822773" y="2822774"/>
                </a:lnTo>
                <a:lnTo>
                  <a:pt x="0" y="2822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3043033" y="3720030"/>
            <a:ext cx="6227036" cy="1543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3995677">
            <a:off x="-13511" y="7556232"/>
            <a:ext cx="2504281" cy="2426876"/>
          </a:xfrm>
          <a:custGeom>
            <a:avLst/>
            <a:gdLst/>
            <a:ahLst/>
            <a:cxnLst/>
            <a:rect l="l" t="t" r="r" b="b"/>
            <a:pathLst>
              <a:path w="2504281" h="2426876">
                <a:moveTo>
                  <a:pt x="0" y="0"/>
                </a:moveTo>
                <a:lnTo>
                  <a:pt x="2504280" y="0"/>
                </a:lnTo>
                <a:lnTo>
                  <a:pt x="2504280" y="2426876"/>
                </a:lnTo>
                <a:lnTo>
                  <a:pt x="0" y="2426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6460030" y="330237"/>
            <a:ext cx="5565014" cy="2390813"/>
            <a:chOff x="0" y="0"/>
            <a:chExt cx="7420019" cy="3187751"/>
          </a:xfrm>
        </p:grpSpPr>
        <p:grpSp>
          <p:nvGrpSpPr>
            <p:cNvPr id="7" name="Group 7"/>
            <p:cNvGrpSpPr/>
            <p:nvPr/>
          </p:nvGrpSpPr>
          <p:grpSpPr>
            <a:xfrm>
              <a:off x="610152" y="338572"/>
              <a:ext cx="6323076" cy="2379795"/>
              <a:chOff x="0" y="0"/>
              <a:chExt cx="1361910" cy="51257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2069871">
              <a:off x="5444456" y="539976"/>
              <a:ext cx="2036396" cy="417461"/>
            </a:xfrm>
            <a:custGeom>
              <a:avLst/>
              <a:gdLst/>
              <a:ahLst/>
              <a:cxnLst/>
              <a:rect l="l" t="t" r="r" b="b"/>
              <a:pathLst>
                <a:path w="2036396" h="417461">
                  <a:moveTo>
                    <a:pt x="0" y="0"/>
                  </a:moveTo>
                  <a:lnTo>
                    <a:pt x="2036396" y="0"/>
                  </a:lnTo>
                  <a:lnTo>
                    <a:pt x="2036396" y="417462"/>
                  </a:lnTo>
                  <a:lnTo>
                    <a:pt x="0" y="417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rot="2535183">
              <a:off x="-58760" y="2440259"/>
              <a:ext cx="1337824" cy="342161"/>
            </a:xfrm>
            <a:custGeom>
              <a:avLst/>
              <a:gdLst/>
              <a:ahLst/>
              <a:cxnLst/>
              <a:rect l="l" t="t" r="r" b="b"/>
              <a:pathLst>
                <a:path w="1337824" h="342161">
                  <a:moveTo>
                    <a:pt x="0" y="0"/>
                  </a:moveTo>
                  <a:lnTo>
                    <a:pt x="1337824" y="0"/>
                  </a:lnTo>
                  <a:lnTo>
                    <a:pt x="1337824" y="342161"/>
                  </a:lnTo>
                  <a:lnTo>
                    <a:pt x="0" y="342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70999" y="1066627"/>
            <a:ext cx="4198140" cy="787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85"/>
              </a:lnSpc>
              <a:spcBef>
                <a:spcPct val="0"/>
              </a:spcBef>
            </a:pPr>
            <a:r>
              <a:rPr lang="en-US" sz="4632">
                <a:solidFill>
                  <a:srgbClr val="01070A"/>
                </a:solidFill>
                <a:ea typeface="Open Sans 2 Bold"/>
              </a:rPr>
              <a:t>免費與付費差別</a:t>
            </a:r>
          </a:p>
        </p:txBody>
      </p:sp>
      <p:sp>
        <p:nvSpPr>
          <p:cNvPr id="13" name="Freeform 13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617582" y="3732113"/>
            <a:ext cx="2822773" cy="2822773"/>
          </a:xfrm>
          <a:custGeom>
            <a:avLst/>
            <a:gdLst/>
            <a:ahLst/>
            <a:cxnLst/>
            <a:rect l="l" t="t" r="r" b="b"/>
            <a:pathLst>
              <a:path w="2822773" h="2822773">
                <a:moveTo>
                  <a:pt x="0" y="0"/>
                </a:moveTo>
                <a:lnTo>
                  <a:pt x="2822773" y="0"/>
                </a:lnTo>
                <a:lnTo>
                  <a:pt x="2822773" y="2822774"/>
                </a:lnTo>
                <a:lnTo>
                  <a:pt x="0" y="2822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158761" y="3266518"/>
            <a:ext cx="6553955" cy="6337723"/>
            <a:chOff x="0" y="0"/>
            <a:chExt cx="11054824" cy="10690097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10991324" cy="10626596"/>
            </a:xfrm>
            <a:custGeom>
              <a:avLst/>
              <a:gdLst/>
              <a:ahLst/>
              <a:cxnLst/>
              <a:rect l="l" t="t" r="r" b="b"/>
              <a:pathLst>
                <a:path w="10991324" h="10626596">
                  <a:moveTo>
                    <a:pt x="10898614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97344" y="0"/>
                  </a:lnTo>
                  <a:cubicBezTo>
                    <a:pt x="10948144" y="0"/>
                    <a:pt x="10990054" y="41910"/>
                    <a:pt x="10990054" y="92710"/>
                  </a:cubicBezTo>
                  <a:lnTo>
                    <a:pt x="10990054" y="10532617"/>
                  </a:lnTo>
                  <a:cubicBezTo>
                    <a:pt x="10991324" y="10584686"/>
                    <a:pt x="10949414" y="10626596"/>
                    <a:pt x="10898614" y="10626596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1054824" cy="10690096"/>
            </a:xfrm>
            <a:custGeom>
              <a:avLst/>
              <a:gdLst/>
              <a:ahLst/>
              <a:cxnLst/>
              <a:rect l="l" t="t" r="r" b="b"/>
              <a:pathLst>
                <a:path w="11054824" h="10690096">
                  <a:moveTo>
                    <a:pt x="10930364" y="59690"/>
                  </a:moveTo>
                  <a:cubicBezTo>
                    <a:pt x="10965924" y="59690"/>
                    <a:pt x="10995134" y="88900"/>
                    <a:pt x="10995134" y="124460"/>
                  </a:cubicBezTo>
                  <a:lnTo>
                    <a:pt x="10995134" y="10565636"/>
                  </a:lnTo>
                  <a:cubicBezTo>
                    <a:pt x="10995134" y="10601196"/>
                    <a:pt x="10965924" y="10630406"/>
                    <a:pt x="10930364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930364" y="59690"/>
                  </a:lnTo>
                  <a:moveTo>
                    <a:pt x="109303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0930364" y="10690096"/>
                  </a:lnTo>
                  <a:cubicBezTo>
                    <a:pt x="10998944" y="10690096"/>
                    <a:pt x="11054824" y="10634217"/>
                    <a:pt x="11054824" y="10565636"/>
                  </a:cubicBezTo>
                  <a:lnTo>
                    <a:pt x="11054824" y="124460"/>
                  </a:lnTo>
                  <a:cubicBezTo>
                    <a:pt x="11054824" y="55880"/>
                    <a:pt x="10998944" y="0"/>
                    <a:pt x="10930364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668729" y="5371137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3874906" y="5676802"/>
            <a:ext cx="2295125" cy="198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4"/>
              </a:lnSpc>
            </a:pPr>
            <a:r>
              <a:rPr lang="en-US" sz="3996">
                <a:solidFill>
                  <a:srgbClr val="231F20"/>
                </a:solidFill>
                <a:ea typeface="Handy Casual Bold"/>
              </a:rPr>
              <a:t>可使用預設、自訂菜單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674136" y="5371137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0754158" y="5883256"/>
            <a:ext cx="2341260" cy="14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74"/>
              </a:lnSpc>
            </a:pPr>
            <a:r>
              <a:rPr lang="en-US" sz="4526">
                <a:solidFill>
                  <a:srgbClr val="231F20"/>
                </a:solidFill>
                <a:ea typeface="Handy Casual Bold"/>
              </a:rPr>
              <a:t>無限制問答次數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025045" y="3374142"/>
            <a:ext cx="3287369" cy="861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90"/>
              </a:lnSpc>
              <a:spcBef>
                <a:spcPct val="0"/>
              </a:spcBef>
            </a:pPr>
            <a:r>
              <a:rPr lang="en-US" sz="5064">
                <a:solidFill>
                  <a:srgbClr val="000000"/>
                </a:solidFill>
                <a:latin typeface="Krabuler Bold"/>
              </a:rPr>
              <a:t>PREMIUM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10071432" y="4548089"/>
            <a:ext cx="6641250" cy="1559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15080116" y="2587265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6" y="0"/>
                </a:lnTo>
                <a:lnTo>
                  <a:pt x="1239166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3064700" y="3255097"/>
            <a:ext cx="6257955" cy="6358668"/>
            <a:chOff x="0" y="0"/>
            <a:chExt cx="10520779" cy="10690097"/>
          </a:xfrm>
        </p:grpSpPr>
        <p:sp>
          <p:nvSpPr>
            <p:cNvPr id="27" name="Freeform 27"/>
            <p:cNvSpPr/>
            <p:nvPr/>
          </p:nvSpPr>
          <p:spPr>
            <a:xfrm>
              <a:off x="31750" y="31750"/>
              <a:ext cx="10457279" cy="10626596"/>
            </a:xfrm>
            <a:custGeom>
              <a:avLst/>
              <a:gdLst/>
              <a:ahLst/>
              <a:cxnLst/>
              <a:rect l="l" t="t" r="r" b="b"/>
              <a:pathLst>
                <a:path w="10457279" h="10626596">
                  <a:moveTo>
                    <a:pt x="10364569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63298" y="0"/>
                  </a:lnTo>
                  <a:cubicBezTo>
                    <a:pt x="10414098" y="0"/>
                    <a:pt x="10456009" y="41910"/>
                    <a:pt x="10456009" y="92710"/>
                  </a:cubicBezTo>
                  <a:lnTo>
                    <a:pt x="10456009" y="10532617"/>
                  </a:lnTo>
                  <a:cubicBezTo>
                    <a:pt x="10457279" y="10584686"/>
                    <a:pt x="10415369" y="10626596"/>
                    <a:pt x="10364569" y="10626596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0520779" cy="10690096"/>
            </a:xfrm>
            <a:custGeom>
              <a:avLst/>
              <a:gdLst/>
              <a:ahLst/>
              <a:cxnLst/>
              <a:rect l="l" t="t" r="r" b="b"/>
              <a:pathLst>
                <a:path w="10520779" h="10690096">
                  <a:moveTo>
                    <a:pt x="10396319" y="59690"/>
                  </a:moveTo>
                  <a:cubicBezTo>
                    <a:pt x="10431879" y="59690"/>
                    <a:pt x="10461089" y="88900"/>
                    <a:pt x="10461089" y="124460"/>
                  </a:cubicBezTo>
                  <a:lnTo>
                    <a:pt x="10461089" y="10565636"/>
                  </a:lnTo>
                  <a:cubicBezTo>
                    <a:pt x="10461089" y="10601196"/>
                    <a:pt x="10431879" y="10630406"/>
                    <a:pt x="10396319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96319" y="59690"/>
                  </a:lnTo>
                  <a:moveTo>
                    <a:pt x="1039631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0396319" y="10690096"/>
                  </a:lnTo>
                  <a:cubicBezTo>
                    <a:pt x="10464898" y="10690096"/>
                    <a:pt x="10520779" y="10634217"/>
                    <a:pt x="10520779" y="10565636"/>
                  </a:cubicBezTo>
                  <a:lnTo>
                    <a:pt x="10520779" y="124460"/>
                  </a:lnTo>
                  <a:cubicBezTo>
                    <a:pt x="10520779" y="55880"/>
                    <a:pt x="10464898" y="0"/>
                    <a:pt x="1039631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768016" y="3345567"/>
            <a:ext cx="5087345" cy="8533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8"/>
              </a:lnSpc>
              <a:spcBef>
                <a:spcPct val="0"/>
              </a:spcBef>
            </a:pPr>
            <a:r>
              <a:rPr lang="en-US" sz="5027">
                <a:solidFill>
                  <a:srgbClr val="000000"/>
                </a:solidFill>
                <a:latin typeface="Krabuler Bold"/>
              </a:rPr>
              <a:t>FREEMIUM</a:t>
            </a:r>
          </a:p>
        </p:txBody>
      </p:sp>
      <p:sp>
        <p:nvSpPr>
          <p:cNvPr id="30" name="Freeform 30"/>
          <p:cNvSpPr/>
          <p:nvPr/>
        </p:nvSpPr>
        <p:spPr>
          <a:xfrm>
            <a:off x="3381677" y="5380662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2" y="0"/>
                </a:lnTo>
                <a:lnTo>
                  <a:pt x="2501302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687855" y="5695852"/>
            <a:ext cx="2160321" cy="182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3644">
                <a:solidFill>
                  <a:srgbClr val="231F20"/>
                </a:solidFill>
                <a:latin typeface="Handy Casual Bold"/>
                <a:ea typeface="Handy Casual Bold"/>
              </a:rPr>
              <a:t>一個帳號僅限10次問答</a:t>
            </a:r>
          </a:p>
        </p:txBody>
      </p:sp>
      <p:sp>
        <p:nvSpPr>
          <p:cNvPr id="32" name="Freeform 32"/>
          <p:cNvSpPr/>
          <p:nvPr/>
        </p:nvSpPr>
        <p:spPr>
          <a:xfrm>
            <a:off x="7742964" y="2596790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6375731" y="5380662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6585442" y="5883256"/>
            <a:ext cx="2601559" cy="143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15"/>
              </a:lnSpc>
            </a:pPr>
            <a:r>
              <a:rPr lang="en-US" sz="4329">
                <a:solidFill>
                  <a:srgbClr val="231F20"/>
                </a:solidFill>
                <a:ea typeface="Handy Casual Bold"/>
              </a:rPr>
              <a:t>僅能使用預設菜單</a:t>
            </a:r>
          </a:p>
        </p:txBody>
      </p:sp>
      <p:sp>
        <p:nvSpPr>
          <p:cNvPr id="35" name="AutoShape 35"/>
          <p:cNvSpPr/>
          <p:nvPr/>
        </p:nvSpPr>
        <p:spPr>
          <a:xfrm flipV="1">
            <a:off x="3043102" y="4503924"/>
            <a:ext cx="6227003" cy="2987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6" name="Group 36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266692" y="420272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19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622403" y="-589740"/>
            <a:ext cx="9048214" cy="12247451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1274930" y="5733337"/>
            <a:ext cx="5565196" cy="4047415"/>
          </a:xfrm>
          <a:custGeom>
            <a:avLst/>
            <a:gdLst/>
            <a:ahLst/>
            <a:cxnLst/>
            <a:rect l="l" t="t" r="r" b="b"/>
            <a:pathLst>
              <a:path w="5565196" h="4047415">
                <a:moveTo>
                  <a:pt x="5565196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6" y="4047415"/>
                </a:lnTo>
                <a:lnTo>
                  <a:pt x="5565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798576" y="177470"/>
            <a:ext cx="10127081" cy="154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2"/>
              </a:lnSpc>
            </a:pPr>
            <a:r>
              <a:rPr lang="en-US" sz="12380">
                <a:solidFill>
                  <a:srgbClr val="000000"/>
                </a:solidFill>
                <a:latin typeface="Bryndan Write"/>
              </a:rPr>
              <a:t>Content</a:t>
            </a:r>
          </a:p>
        </p:txBody>
      </p:sp>
      <p:sp>
        <p:nvSpPr>
          <p:cNvPr id="8" name="Freeform 8"/>
          <p:cNvSpPr/>
          <p:nvPr/>
        </p:nvSpPr>
        <p:spPr>
          <a:xfrm rot="6661416">
            <a:off x="11958380" y="1033760"/>
            <a:ext cx="1934554" cy="1821998"/>
          </a:xfrm>
          <a:custGeom>
            <a:avLst/>
            <a:gdLst/>
            <a:ahLst/>
            <a:cxnLst/>
            <a:rect l="l" t="t" r="r" b="b"/>
            <a:pathLst>
              <a:path w="1934554" h="1821998">
                <a:moveTo>
                  <a:pt x="0" y="0"/>
                </a:moveTo>
                <a:lnTo>
                  <a:pt x="1934554" y="0"/>
                </a:lnTo>
                <a:lnTo>
                  <a:pt x="1934554" y="1821998"/>
                </a:lnTo>
                <a:lnTo>
                  <a:pt x="0" y="1821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369949" y="1724188"/>
            <a:ext cx="3410763" cy="954576"/>
            <a:chOff x="0" y="0"/>
            <a:chExt cx="4547683" cy="1272768"/>
          </a:xfrm>
        </p:grpSpPr>
        <p:sp>
          <p:nvSpPr>
            <p:cNvPr id="10" name="Freeform 10"/>
            <p:cNvSpPr/>
            <p:nvPr/>
          </p:nvSpPr>
          <p:spPr>
            <a:xfrm>
              <a:off x="0" y="38206"/>
              <a:ext cx="4547683" cy="1114182"/>
            </a:xfrm>
            <a:custGeom>
              <a:avLst/>
              <a:gdLst/>
              <a:ahLst/>
              <a:cxnLst/>
              <a:rect l="l" t="t" r="r" b="b"/>
              <a:pathLst>
                <a:path w="4547683" h="1114182">
                  <a:moveTo>
                    <a:pt x="0" y="0"/>
                  </a:moveTo>
                  <a:lnTo>
                    <a:pt x="4547683" y="0"/>
                  </a:lnTo>
                  <a:lnTo>
                    <a:pt x="4547683" y="1114183"/>
                  </a:lnTo>
                  <a:lnTo>
                    <a:pt x="0" y="111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1503" y="-161925"/>
              <a:ext cx="3404677" cy="143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10"/>
                </a:lnSpc>
                <a:spcBef>
                  <a:spcPct val="0"/>
                </a:spcBef>
              </a:pPr>
              <a:r>
                <a:rPr lang="en-US" sz="6293">
                  <a:solidFill>
                    <a:srgbClr val="FFFEF7"/>
                  </a:solidFill>
                  <a:latin typeface="Achshelo"/>
                </a:rPr>
                <a:t>01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369949" y="3233940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369949" y="4719596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2369949" y="6205253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2369949" y="7650490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6"/>
                </a:lnTo>
                <a:lnTo>
                  <a:pt x="0" y="83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222639" y="3012545"/>
            <a:ext cx="1705381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22639" y="4498202"/>
            <a:ext cx="1705381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06651" y="6034940"/>
            <a:ext cx="1937355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 dirty="0">
                <a:solidFill>
                  <a:srgbClr val="FFFEF7"/>
                </a:solidFill>
                <a:latin typeface="Achshelo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98574" y="7516060"/>
            <a:ext cx="2553507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 dirty="0">
                <a:solidFill>
                  <a:srgbClr val="FFFEF7"/>
                </a:solidFill>
                <a:latin typeface="Achshelo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80711" y="1387007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研究動機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80711" y="2837289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產品構思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80711" y="4302830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產品概述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58849" y="5749133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競爭者分析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80711" y="7199415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商業模式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369949" y="9096212"/>
            <a:ext cx="3410763" cy="954576"/>
            <a:chOff x="0" y="0"/>
            <a:chExt cx="4547683" cy="1272768"/>
          </a:xfrm>
        </p:grpSpPr>
        <p:sp>
          <p:nvSpPr>
            <p:cNvPr id="26" name="Freeform 26"/>
            <p:cNvSpPr/>
            <p:nvPr/>
          </p:nvSpPr>
          <p:spPr>
            <a:xfrm>
              <a:off x="0" y="38206"/>
              <a:ext cx="4547683" cy="1114182"/>
            </a:xfrm>
            <a:custGeom>
              <a:avLst/>
              <a:gdLst/>
              <a:ahLst/>
              <a:cxnLst/>
              <a:rect l="l" t="t" r="r" b="b"/>
              <a:pathLst>
                <a:path w="4547683" h="1114182">
                  <a:moveTo>
                    <a:pt x="0" y="0"/>
                  </a:moveTo>
                  <a:lnTo>
                    <a:pt x="4547683" y="0"/>
                  </a:lnTo>
                  <a:lnTo>
                    <a:pt x="4547683" y="1114183"/>
                  </a:lnTo>
                  <a:lnTo>
                    <a:pt x="0" y="111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71503" y="-161925"/>
              <a:ext cx="3404677" cy="143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10"/>
                </a:lnSpc>
                <a:spcBef>
                  <a:spcPct val="0"/>
                </a:spcBef>
              </a:pPr>
              <a:r>
                <a:rPr lang="en-US" sz="6293">
                  <a:solidFill>
                    <a:srgbClr val="FFFEF7"/>
                  </a:solidFill>
                  <a:latin typeface="Achshelo"/>
                </a:rPr>
                <a:t>06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80711" y="8649697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行銷方式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274548" y="469632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5083047" y="8311986"/>
            <a:ext cx="3149982" cy="1872570"/>
          </a:xfrm>
          <a:custGeom>
            <a:avLst/>
            <a:gdLst/>
            <a:ahLst/>
            <a:cxnLst/>
            <a:rect l="l" t="t" r="r" b="b"/>
            <a:pathLst>
              <a:path w="3149982" h="1872570">
                <a:moveTo>
                  <a:pt x="0" y="0"/>
                </a:moveTo>
                <a:lnTo>
                  <a:pt x="3149982" y="0"/>
                </a:lnTo>
                <a:lnTo>
                  <a:pt x="3149982" y="1872570"/>
                </a:lnTo>
                <a:lnTo>
                  <a:pt x="0" y="1872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4403855" y="2756064"/>
            <a:ext cx="4740145" cy="4774871"/>
          </a:xfrm>
          <a:custGeom>
            <a:avLst/>
            <a:gdLst/>
            <a:ahLst/>
            <a:cxnLst/>
            <a:rect l="l" t="t" r="r" b="b"/>
            <a:pathLst>
              <a:path w="4740145" h="4774871">
                <a:moveTo>
                  <a:pt x="0" y="0"/>
                </a:moveTo>
                <a:lnTo>
                  <a:pt x="4740145" y="0"/>
                </a:lnTo>
                <a:lnTo>
                  <a:pt x="4740145" y="4774872"/>
                </a:lnTo>
                <a:lnTo>
                  <a:pt x="0" y="477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071417" y="365832"/>
            <a:ext cx="5212799" cy="2239496"/>
            <a:chOff x="0" y="0"/>
            <a:chExt cx="6950398" cy="2985994"/>
          </a:xfrm>
        </p:grpSpPr>
        <p:grpSp>
          <p:nvGrpSpPr>
            <p:cNvPr id="7" name="Group 7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369823" y="2756064"/>
            <a:ext cx="4740145" cy="4774871"/>
          </a:xfrm>
          <a:custGeom>
            <a:avLst/>
            <a:gdLst/>
            <a:ahLst/>
            <a:cxnLst/>
            <a:rect l="l" t="t" r="r" b="b"/>
            <a:pathLst>
              <a:path w="4740145" h="4774871">
                <a:moveTo>
                  <a:pt x="0" y="0"/>
                </a:moveTo>
                <a:lnTo>
                  <a:pt x="4740145" y="0"/>
                </a:lnTo>
                <a:lnTo>
                  <a:pt x="4740145" y="4774872"/>
                </a:lnTo>
                <a:lnTo>
                  <a:pt x="0" y="477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3064700" y="7812909"/>
            <a:ext cx="1771609" cy="2057400"/>
          </a:xfrm>
          <a:custGeom>
            <a:avLst/>
            <a:gdLst/>
            <a:ahLst/>
            <a:cxnLst/>
            <a:rect l="l" t="t" r="r" b="b"/>
            <a:pathLst>
              <a:path w="1771609" h="2057400">
                <a:moveTo>
                  <a:pt x="0" y="0"/>
                </a:moveTo>
                <a:lnTo>
                  <a:pt x="1771609" y="0"/>
                </a:lnTo>
                <a:lnTo>
                  <a:pt x="177160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行銷方式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19849" y="868453"/>
            <a:ext cx="3715934" cy="1110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5"/>
              </a:lnSpc>
              <a:spcBef>
                <a:spcPct val="0"/>
              </a:spcBef>
            </a:pPr>
            <a:r>
              <a:rPr lang="en-US" sz="6532">
                <a:solidFill>
                  <a:srgbClr val="01070A"/>
                </a:solidFill>
                <a:ea typeface="Open Sans 2 Bold"/>
              </a:rPr>
              <a:t>行銷方式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869646" y="3532308"/>
            <a:ext cx="4057654" cy="30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6"/>
              </a:lnSpc>
            </a:pPr>
            <a:r>
              <a:rPr lang="en-US" sz="7133" dirty="0">
                <a:solidFill>
                  <a:srgbClr val="01070A"/>
                </a:solidFill>
                <a:latin typeface="Open Sans 2 Bold"/>
              </a:rPr>
              <a:t>KOL</a:t>
            </a:r>
          </a:p>
          <a:p>
            <a:pPr marL="0" lvl="0" indent="0">
              <a:lnSpc>
                <a:spcPts val="7326"/>
              </a:lnSpc>
              <a:spcBef>
                <a:spcPct val="0"/>
              </a:spcBef>
            </a:pPr>
            <a:r>
              <a:rPr lang="en-US" sz="5233" dirty="0">
                <a:solidFill>
                  <a:srgbClr val="01070A"/>
                </a:solidFill>
                <a:latin typeface="Open Sans 2 Bold"/>
                <a:ea typeface="Open Sans 2 Bold"/>
              </a:rPr>
              <a:t>(</a:t>
            </a:r>
            <a:r>
              <a:rPr lang="en-US" sz="5233" dirty="0" err="1">
                <a:solidFill>
                  <a:srgbClr val="01070A"/>
                </a:solidFill>
                <a:latin typeface="Open Sans 2 Bold"/>
                <a:ea typeface="Open Sans 2 Bold"/>
              </a:rPr>
              <a:t>健康、體態相關</a:t>
            </a:r>
            <a:r>
              <a:rPr lang="en-US" sz="5233" dirty="0">
                <a:solidFill>
                  <a:srgbClr val="01070A"/>
                </a:solidFill>
                <a:latin typeface="Open Sans 2 Bold"/>
                <a:ea typeface="Open Sans 2 Bold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11068" y="3710761"/>
            <a:ext cx="4057654" cy="294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66"/>
              </a:lnSpc>
            </a:pPr>
            <a:r>
              <a:rPr lang="en-US" sz="6333">
                <a:solidFill>
                  <a:srgbClr val="01070A"/>
                </a:solidFill>
                <a:ea typeface="Open Sans 2 Bold"/>
              </a:rPr>
              <a:t>社群媒體</a:t>
            </a:r>
          </a:p>
          <a:p>
            <a:pPr marL="0" lvl="0" indent="0" algn="ctr">
              <a:lnSpc>
                <a:spcPts val="7326"/>
              </a:lnSpc>
              <a:spcBef>
                <a:spcPct val="0"/>
              </a:spcBef>
            </a:pPr>
            <a:r>
              <a:rPr lang="en-US" sz="5233">
                <a:solidFill>
                  <a:srgbClr val="01070A"/>
                </a:solidFill>
                <a:latin typeface="Open Sans 2 Bold"/>
                <a:ea typeface="Open Sans 2 Bold"/>
              </a:rPr>
              <a:t>(Instagram、Facebook)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9379" y="8169111"/>
            <a:ext cx="9619343" cy="120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  <a:spcBef>
                <a:spcPct val="0"/>
              </a:spcBef>
            </a:pPr>
            <a:r>
              <a:rPr lang="en-US" sz="7107">
                <a:solidFill>
                  <a:srgbClr val="01070A"/>
                </a:solidFill>
                <a:latin typeface="Open Sans 1 Bold"/>
                <a:ea typeface="Open Sans 1 Bold"/>
              </a:rPr>
              <a:t>客戶取得成本：121元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74548" y="420347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20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483456" y="2365012"/>
            <a:ext cx="13321088" cy="365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Thank's For Watching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45631" y="834014"/>
            <a:ext cx="15065337" cy="8685017"/>
            <a:chOff x="0" y="0"/>
            <a:chExt cx="3967825" cy="228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7825" cy="2287412"/>
            </a:xfrm>
            <a:custGeom>
              <a:avLst/>
              <a:gdLst/>
              <a:ahLst/>
              <a:cxnLst/>
              <a:rect l="l" t="t" r="r" b="b"/>
              <a:pathLst>
                <a:path w="3967825" h="2287412">
                  <a:moveTo>
                    <a:pt x="5653" y="0"/>
                  </a:moveTo>
                  <a:lnTo>
                    <a:pt x="3962172" y="0"/>
                  </a:lnTo>
                  <a:cubicBezTo>
                    <a:pt x="3963672" y="0"/>
                    <a:pt x="3965110" y="596"/>
                    <a:pt x="3966170" y="1656"/>
                  </a:cubicBezTo>
                  <a:cubicBezTo>
                    <a:pt x="3967230" y="2716"/>
                    <a:pt x="3967825" y="4154"/>
                    <a:pt x="3967825" y="5653"/>
                  </a:cubicBezTo>
                  <a:lnTo>
                    <a:pt x="3967825" y="2281759"/>
                  </a:lnTo>
                  <a:cubicBezTo>
                    <a:pt x="3967825" y="2283258"/>
                    <a:pt x="3967230" y="2284696"/>
                    <a:pt x="3966170" y="2285756"/>
                  </a:cubicBezTo>
                  <a:cubicBezTo>
                    <a:pt x="3965110" y="2286816"/>
                    <a:pt x="3963672" y="2287412"/>
                    <a:pt x="3962172" y="2287412"/>
                  </a:cubicBezTo>
                  <a:lnTo>
                    <a:pt x="5653" y="2287412"/>
                  </a:lnTo>
                  <a:cubicBezTo>
                    <a:pt x="2531" y="2287412"/>
                    <a:pt x="0" y="2284881"/>
                    <a:pt x="0" y="2281759"/>
                  </a:cubicBezTo>
                  <a:lnTo>
                    <a:pt x="0" y="5653"/>
                  </a:lnTo>
                  <a:cubicBezTo>
                    <a:pt x="0" y="4154"/>
                    <a:pt x="596" y="2716"/>
                    <a:pt x="1656" y="1656"/>
                  </a:cubicBezTo>
                  <a:cubicBezTo>
                    <a:pt x="2716" y="596"/>
                    <a:pt x="4154" y="0"/>
                    <a:pt x="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67825" cy="2335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69543" y="8207003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336059" y="7983326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69"/>
                </a:lnTo>
                <a:lnTo>
                  <a:pt x="0" y="2120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2967184" y="7567815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9592333" y="4520116"/>
            <a:ext cx="669788" cy="674740"/>
          </a:xfrm>
          <a:custGeom>
            <a:avLst/>
            <a:gdLst/>
            <a:ahLst/>
            <a:cxnLst/>
            <a:rect l="l" t="t" r="r" b="b"/>
            <a:pathLst>
              <a:path w="1196779" h="1003118">
                <a:moveTo>
                  <a:pt x="0" y="0"/>
                </a:moveTo>
                <a:lnTo>
                  <a:pt x="1196779" y="0"/>
                </a:lnTo>
                <a:lnTo>
                  <a:pt x="1196779" y="1003119"/>
                </a:lnTo>
                <a:lnTo>
                  <a:pt x="0" y="1003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53628" y="195432"/>
            <a:ext cx="3329969" cy="198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>
                <a:solidFill>
                  <a:srgbClr val="01070A"/>
                </a:solidFill>
                <a:ea typeface="Open Sans 2 Bold"/>
              </a:rPr>
              <a:t>預估訂閱人數比例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174688" y="4447835"/>
            <a:ext cx="4969312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>
                <a:solidFill>
                  <a:srgbClr val="01070A"/>
                </a:solidFill>
                <a:latin typeface="Open Sans 1"/>
                <a:ea typeface="Open Sans 1"/>
              </a:rPr>
              <a:t>ChatGPT每月收入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583597" y="4394923"/>
            <a:ext cx="6205895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 dirty="0" err="1">
                <a:solidFill>
                  <a:srgbClr val="01070A"/>
                </a:solidFill>
                <a:latin typeface="Open Sans 1"/>
                <a:ea typeface="Open Sans 1"/>
              </a:rPr>
              <a:t>ChatGPT每月訂閱人數</a:t>
            </a:r>
            <a:endParaRPr lang="en-US" sz="4868" dirty="0">
              <a:solidFill>
                <a:srgbClr val="01070A"/>
              </a:solidFill>
              <a:latin typeface="Open Sans 1"/>
              <a:ea typeface="Open Sans 1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4236211" y="5700899"/>
            <a:ext cx="647067" cy="708944"/>
          </a:xfrm>
          <a:custGeom>
            <a:avLst/>
            <a:gdLst/>
            <a:ahLst/>
            <a:cxnLst/>
            <a:rect l="l" t="t" r="r" b="b"/>
            <a:pathLst>
              <a:path w="1196779" h="1003118">
                <a:moveTo>
                  <a:pt x="0" y="0"/>
                </a:moveTo>
                <a:lnTo>
                  <a:pt x="1196779" y="0"/>
                </a:lnTo>
                <a:lnTo>
                  <a:pt x="1196779" y="1003118"/>
                </a:lnTo>
                <a:lnTo>
                  <a:pt x="0" y="10031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257800" y="5628617"/>
            <a:ext cx="5587603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 dirty="0" err="1">
                <a:solidFill>
                  <a:srgbClr val="01070A"/>
                </a:solidFill>
                <a:latin typeface="Open Sans 1"/>
                <a:ea typeface="Open Sans 1"/>
              </a:rPr>
              <a:t>ChatGPT使用總人數</a:t>
            </a:r>
            <a:endParaRPr lang="en-US" sz="4868" dirty="0">
              <a:solidFill>
                <a:srgbClr val="01070A"/>
              </a:solidFill>
              <a:latin typeface="Open Sans 1"/>
              <a:ea typeface="Open Sans 1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174688" y="6867667"/>
            <a:ext cx="2454712" cy="1746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28"/>
              </a:lnSpc>
              <a:spcBef>
                <a:spcPct val="0"/>
              </a:spcBef>
            </a:pPr>
            <a:r>
              <a:rPr lang="en-US" sz="10377" dirty="0">
                <a:solidFill>
                  <a:srgbClr val="01070A"/>
                </a:solidFill>
                <a:latin typeface="Open Sans 1 Bold"/>
              </a:rPr>
              <a:t>4%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53945" y="2812907"/>
            <a:ext cx="7267985" cy="97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>
                <a:solidFill>
                  <a:srgbClr val="01070A"/>
                </a:solidFill>
                <a:ea typeface="Open Sans 2"/>
              </a:rPr>
              <a:t>預估訂閱人數比例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74548" y="423212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22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45631" y="834014"/>
            <a:ext cx="15213669" cy="9031781"/>
            <a:chOff x="0" y="0"/>
            <a:chExt cx="4006892" cy="23787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06892" cy="2378741"/>
            </a:xfrm>
            <a:custGeom>
              <a:avLst/>
              <a:gdLst/>
              <a:ahLst/>
              <a:cxnLst/>
              <a:rect l="l" t="t" r="r" b="b"/>
              <a:pathLst>
                <a:path w="4006892" h="2378741">
                  <a:moveTo>
                    <a:pt x="5598" y="0"/>
                  </a:moveTo>
                  <a:lnTo>
                    <a:pt x="4001295" y="0"/>
                  </a:lnTo>
                  <a:cubicBezTo>
                    <a:pt x="4002779" y="0"/>
                    <a:pt x="4004203" y="590"/>
                    <a:pt x="4005253" y="1640"/>
                  </a:cubicBezTo>
                  <a:cubicBezTo>
                    <a:pt x="4006302" y="2689"/>
                    <a:pt x="4006892" y="4113"/>
                    <a:pt x="4006892" y="5598"/>
                  </a:cubicBezTo>
                  <a:lnTo>
                    <a:pt x="4006892" y="2373143"/>
                  </a:lnTo>
                  <a:cubicBezTo>
                    <a:pt x="4006892" y="2374628"/>
                    <a:pt x="4006302" y="2376051"/>
                    <a:pt x="4005253" y="2377101"/>
                  </a:cubicBezTo>
                  <a:cubicBezTo>
                    <a:pt x="4004203" y="2378151"/>
                    <a:pt x="4002779" y="2378741"/>
                    <a:pt x="4001295" y="2378741"/>
                  </a:cubicBezTo>
                  <a:lnTo>
                    <a:pt x="5598" y="2378741"/>
                  </a:lnTo>
                  <a:cubicBezTo>
                    <a:pt x="4113" y="2378741"/>
                    <a:pt x="2689" y="2378151"/>
                    <a:pt x="1640" y="2377101"/>
                  </a:cubicBezTo>
                  <a:cubicBezTo>
                    <a:pt x="590" y="2376051"/>
                    <a:pt x="0" y="2374628"/>
                    <a:pt x="0" y="2373143"/>
                  </a:cubicBezTo>
                  <a:lnTo>
                    <a:pt x="0" y="5598"/>
                  </a:lnTo>
                  <a:cubicBezTo>
                    <a:pt x="0" y="4113"/>
                    <a:pt x="590" y="2689"/>
                    <a:pt x="1640" y="1640"/>
                  </a:cubicBezTo>
                  <a:cubicBezTo>
                    <a:pt x="2689" y="590"/>
                    <a:pt x="4113" y="0"/>
                    <a:pt x="55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06892" cy="2426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7610" y="8310104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419437" y="8198265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70"/>
                </a:lnTo>
                <a:lnTo>
                  <a:pt x="0" y="212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3075609" y="8624064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4201870" y="7019756"/>
            <a:ext cx="756255" cy="598730"/>
          </a:xfrm>
          <a:custGeom>
            <a:avLst/>
            <a:gdLst/>
            <a:ahLst/>
            <a:cxnLst/>
            <a:rect l="l" t="t" r="r" b="b"/>
            <a:pathLst>
              <a:path w="1011757" h="848037">
                <a:moveTo>
                  <a:pt x="0" y="0"/>
                </a:moveTo>
                <a:lnTo>
                  <a:pt x="1011757" y="0"/>
                </a:lnTo>
                <a:lnTo>
                  <a:pt x="1011757" y="848037"/>
                </a:lnTo>
                <a:lnTo>
                  <a:pt x="0" y="8480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9707675" y="4482180"/>
            <a:ext cx="563329" cy="708911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63094" y="4455714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社群媒體小編薪資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40865" y="4455714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latin typeface="Open Sans 1"/>
                <a:ea typeface="Open Sans 1"/>
              </a:rPr>
              <a:t>KOL行銷費用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407829" y="4468017"/>
            <a:ext cx="563329" cy="721681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10208555" y="5686746"/>
            <a:ext cx="509455" cy="694771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>
            <a:off x="4080243" y="4198958"/>
            <a:ext cx="511687" cy="1294268"/>
          </a:xfrm>
          <a:custGeom>
            <a:avLst/>
            <a:gdLst/>
            <a:ahLst/>
            <a:cxnLst/>
            <a:rect l="l" t="t" r="r" b="b"/>
            <a:pathLst>
              <a:path w="563329" h="1517556">
                <a:moveTo>
                  <a:pt x="0" y="0"/>
                </a:moveTo>
                <a:lnTo>
                  <a:pt x="563330" y="0"/>
                </a:lnTo>
                <a:lnTo>
                  <a:pt x="563330" y="1517557"/>
                </a:lnTo>
                <a:lnTo>
                  <a:pt x="0" y="15175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16427703" y="5349904"/>
            <a:ext cx="509455" cy="1359740"/>
          </a:xfrm>
          <a:custGeom>
            <a:avLst/>
            <a:gdLst/>
            <a:ahLst/>
            <a:cxnLst/>
            <a:rect l="l" t="t" r="r" b="b"/>
            <a:pathLst>
              <a:path w="717519" h="1855074">
                <a:moveTo>
                  <a:pt x="0" y="0"/>
                </a:moveTo>
                <a:lnTo>
                  <a:pt x="717519" y="0"/>
                </a:lnTo>
                <a:lnTo>
                  <a:pt x="717519" y="1855074"/>
                </a:lnTo>
                <a:lnTo>
                  <a:pt x="0" y="185507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70783" y="699036"/>
            <a:ext cx="4695659" cy="97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>
                <a:solidFill>
                  <a:srgbClr val="01070A"/>
                </a:solidFill>
                <a:latin typeface="Open Sans 2 Bold"/>
                <a:ea typeface="Open Sans 2 Bold"/>
              </a:rPr>
              <a:t>CAC計算方式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675460" y="2847334"/>
            <a:ext cx="12937081" cy="99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8"/>
              </a:lnSpc>
              <a:spcBef>
                <a:spcPct val="0"/>
              </a:spcBef>
            </a:pPr>
            <a:r>
              <a:rPr lang="en-US" sz="5792">
                <a:solidFill>
                  <a:srgbClr val="01070A"/>
                </a:solidFill>
                <a:latin typeface="Open Sans 2"/>
                <a:ea typeface="Open Sans 2"/>
              </a:rPr>
              <a:t>CAC=客戶取得總成本/取得客戶之人數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73708" y="5675790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社群媒體廣告行銷成本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07206" y="5675790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上架費用與平台抽成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85005" y="6929781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 dirty="0" err="1">
                <a:solidFill>
                  <a:srgbClr val="01070A"/>
                </a:solidFill>
                <a:ea typeface="Open Sans 1"/>
              </a:rPr>
              <a:t>取得客戶人數</a:t>
            </a:r>
            <a:endParaRPr lang="en-US" sz="4593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201870" y="7928285"/>
            <a:ext cx="3646730" cy="1746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28"/>
              </a:lnSpc>
              <a:spcBef>
                <a:spcPct val="0"/>
              </a:spcBef>
            </a:pPr>
            <a:r>
              <a:rPr lang="en-US" sz="10377" dirty="0">
                <a:solidFill>
                  <a:srgbClr val="01070A"/>
                </a:solidFill>
                <a:latin typeface="Open Sans 1 Bold"/>
                <a:ea typeface="Open Sans 1 Bold"/>
              </a:rPr>
              <a:t>121元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274548" y="423212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23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45631" y="834014"/>
            <a:ext cx="14632296" cy="8424286"/>
            <a:chOff x="0" y="0"/>
            <a:chExt cx="3853773" cy="22187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3773" cy="2218742"/>
            </a:xfrm>
            <a:custGeom>
              <a:avLst/>
              <a:gdLst/>
              <a:ahLst/>
              <a:cxnLst/>
              <a:rect l="l" t="t" r="r" b="b"/>
              <a:pathLst>
                <a:path w="3853773" h="2218742">
                  <a:moveTo>
                    <a:pt x="5820" y="0"/>
                  </a:moveTo>
                  <a:lnTo>
                    <a:pt x="3847953" y="0"/>
                  </a:lnTo>
                  <a:cubicBezTo>
                    <a:pt x="3849497" y="0"/>
                    <a:pt x="3850977" y="613"/>
                    <a:pt x="3852069" y="1705"/>
                  </a:cubicBezTo>
                  <a:cubicBezTo>
                    <a:pt x="3853160" y="2796"/>
                    <a:pt x="3853773" y="4276"/>
                    <a:pt x="3853773" y="5820"/>
                  </a:cubicBezTo>
                  <a:lnTo>
                    <a:pt x="3853773" y="2212922"/>
                  </a:lnTo>
                  <a:cubicBezTo>
                    <a:pt x="3853773" y="2216136"/>
                    <a:pt x="3851168" y="2218742"/>
                    <a:pt x="3847953" y="2218742"/>
                  </a:cubicBezTo>
                  <a:lnTo>
                    <a:pt x="5820" y="2218742"/>
                  </a:lnTo>
                  <a:cubicBezTo>
                    <a:pt x="4276" y="2218742"/>
                    <a:pt x="2796" y="2218129"/>
                    <a:pt x="1705" y="2217037"/>
                  </a:cubicBezTo>
                  <a:cubicBezTo>
                    <a:pt x="613" y="2215946"/>
                    <a:pt x="0" y="2214466"/>
                    <a:pt x="0" y="2212922"/>
                  </a:cubicBezTo>
                  <a:lnTo>
                    <a:pt x="0" y="5820"/>
                  </a:lnTo>
                  <a:cubicBezTo>
                    <a:pt x="0" y="4276"/>
                    <a:pt x="613" y="2796"/>
                    <a:pt x="1705" y="1705"/>
                  </a:cubicBezTo>
                  <a:cubicBezTo>
                    <a:pt x="2796" y="613"/>
                    <a:pt x="4276" y="0"/>
                    <a:pt x="582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53773" cy="2266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2957336" y="6375414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45694" y="676045"/>
            <a:ext cx="4945836" cy="102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67"/>
              </a:lnSpc>
              <a:spcBef>
                <a:spcPct val="0"/>
              </a:spcBef>
            </a:pPr>
            <a:r>
              <a:rPr lang="en-US" sz="5976" dirty="0" err="1">
                <a:solidFill>
                  <a:srgbClr val="01070A"/>
                </a:solidFill>
                <a:latin typeface="Open Sans 2 Bold"/>
                <a:ea typeface="Open Sans 2 Bold"/>
              </a:rPr>
              <a:t>KOL業配費用</a:t>
            </a:r>
            <a:endParaRPr lang="en-US" sz="5976" dirty="0">
              <a:solidFill>
                <a:srgbClr val="01070A"/>
              </a:solidFill>
              <a:latin typeface="Open Sans 2 Bold"/>
              <a:ea typeface="Open Sans 2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91698" y="2797701"/>
            <a:ext cx="13874704" cy="99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8"/>
              </a:lnSpc>
              <a:spcBef>
                <a:spcPct val="0"/>
              </a:spcBef>
            </a:pPr>
            <a:r>
              <a:rPr lang="en-US" sz="5792">
                <a:solidFill>
                  <a:srgbClr val="01070A"/>
                </a:solidFill>
                <a:latin typeface="Open Sans 2"/>
                <a:ea typeface="Open Sans 2"/>
              </a:rPr>
              <a:t>KOL業配費用：10,000/篇  頻率：1篇/周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38156" y="4370230"/>
            <a:ext cx="220753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10,000</a:t>
            </a:r>
          </a:p>
        </p:txBody>
      </p:sp>
      <p:sp>
        <p:nvSpPr>
          <p:cNvPr id="21" name="Freeform 21"/>
          <p:cNvSpPr/>
          <p:nvPr/>
        </p:nvSpPr>
        <p:spPr>
          <a:xfrm>
            <a:off x="6935924" y="4612035"/>
            <a:ext cx="478077" cy="468386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49" y="0"/>
                </a:lnTo>
                <a:lnTo>
                  <a:pt x="694849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7899775" y="4370230"/>
            <a:ext cx="81331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52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38028" y="5708831"/>
            <a:ext cx="5291022" cy="151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0"/>
              </a:lnSpc>
              <a:spcBef>
                <a:spcPct val="0"/>
              </a:spcBef>
            </a:pPr>
            <a:r>
              <a:rPr lang="en-US" sz="8836">
                <a:solidFill>
                  <a:srgbClr val="01070A"/>
                </a:solidFill>
                <a:latin typeface="Open Sans 1 Bold"/>
                <a:ea typeface="Open Sans 1 Bold"/>
              </a:rPr>
              <a:t>520,000元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74548" y="448467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24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3064700" y="5408561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2" y="0"/>
                </a:lnTo>
                <a:lnTo>
                  <a:pt x="78074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3064700" y="6798249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附錄四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en-US" sz="5533">
                <a:solidFill>
                  <a:srgbClr val="01070A"/>
                </a:solidFill>
                <a:ea typeface="Open Sans 2 Bold"/>
              </a:rPr>
              <a:t>社群媒體行銷費用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64700" y="2753968"/>
            <a:ext cx="13874704" cy="2034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en-US" sz="5792">
                <a:solidFill>
                  <a:srgbClr val="01070A"/>
                </a:solidFill>
                <a:latin typeface="Open Sans 2"/>
                <a:ea typeface="Open Sans 2"/>
              </a:rPr>
              <a:t>每日廣告預算為500元可達良好廣告效果</a:t>
            </a:r>
          </a:p>
          <a:p>
            <a:pPr marL="0" lvl="0" indent="0">
              <a:lnSpc>
                <a:spcPts val="8108"/>
              </a:lnSpc>
              <a:spcBef>
                <a:spcPct val="0"/>
              </a:spcBef>
            </a:pPr>
            <a:r>
              <a:rPr lang="en-US" sz="5792">
                <a:solidFill>
                  <a:srgbClr val="01070A"/>
                </a:solidFill>
                <a:ea typeface="Open Sans 2"/>
              </a:rPr>
              <a:t>社群媒體行銷費用：</a:t>
            </a:r>
          </a:p>
        </p:txBody>
      </p:sp>
      <p:sp>
        <p:nvSpPr>
          <p:cNvPr id="20" name="Freeform 20"/>
          <p:cNvSpPr/>
          <p:nvPr/>
        </p:nvSpPr>
        <p:spPr>
          <a:xfrm>
            <a:off x="5950579" y="5253269"/>
            <a:ext cx="513011" cy="551211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9623581" y="5010957"/>
            <a:ext cx="466437" cy="946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01070A"/>
                </a:solidFill>
                <a:latin typeface="Open Sans 1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86604" y="6131665"/>
            <a:ext cx="5291022" cy="151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0"/>
              </a:lnSpc>
              <a:spcBef>
                <a:spcPct val="0"/>
              </a:spcBef>
            </a:pPr>
            <a:r>
              <a:rPr lang="en-US" sz="8836">
                <a:solidFill>
                  <a:srgbClr val="01070A"/>
                </a:solidFill>
                <a:latin typeface="Open Sans 1 Bold"/>
                <a:ea typeface="Open Sans 1 Bold"/>
              </a:rPr>
              <a:t>365,000元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86604" y="5043264"/>
            <a:ext cx="121991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500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78070" y="5043264"/>
            <a:ext cx="121991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365</a:t>
            </a:r>
          </a:p>
        </p:txBody>
      </p:sp>
      <p:sp>
        <p:nvSpPr>
          <p:cNvPr id="25" name="Freeform 25"/>
          <p:cNvSpPr/>
          <p:nvPr/>
        </p:nvSpPr>
        <p:spPr>
          <a:xfrm>
            <a:off x="8612668" y="5269825"/>
            <a:ext cx="577219" cy="521562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74548" y="441445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25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五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992540" y="972757"/>
            <a:ext cx="6418187" cy="924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dirty="0">
                <a:solidFill>
                  <a:srgbClr val="01070A"/>
                </a:solidFill>
                <a:ea typeface="Open Sans 2 Bold"/>
              </a:rPr>
              <a:t>初期、後期市場</a:t>
            </a:r>
            <a:endParaRPr lang="en-US" sz="5533" dirty="0">
              <a:solidFill>
                <a:srgbClr val="01070A"/>
              </a:solidFill>
              <a:ea typeface="Open Sans 2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59937" y="3503482"/>
            <a:ext cx="13874704" cy="201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zh-TW" altLang="en-US" sz="5792" b="1" dirty="0">
                <a:solidFill>
                  <a:srgbClr val="01070A"/>
                </a:solidFill>
                <a:latin typeface="Open Sans 2"/>
                <a:ea typeface="Open Sans 2"/>
              </a:rPr>
              <a:t>初期市場</a:t>
            </a:r>
            <a:r>
              <a:rPr lang="zh-TW" altLang="en-US" sz="5792" dirty="0">
                <a:solidFill>
                  <a:srgbClr val="01070A"/>
                </a:solidFill>
                <a:latin typeface="Open Sans 2"/>
                <a:ea typeface="Open Sans 2"/>
              </a:rPr>
              <a:t>：台灣</a:t>
            </a:r>
            <a:endParaRPr lang="en-US" altLang="zh-TW" sz="5792" dirty="0">
              <a:solidFill>
                <a:srgbClr val="01070A"/>
              </a:solidFill>
              <a:latin typeface="Open Sans 2"/>
              <a:ea typeface="Open Sans 2"/>
            </a:endParaRPr>
          </a:p>
          <a:p>
            <a:pPr>
              <a:lnSpc>
                <a:spcPts val="8108"/>
              </a:lnSpc>
            </a:pPr>
            <a:r>
              <a:rPr lang="zh-TW" altLang="en-US" sz="5792" b="1" dirty="0">
                <a:solidFill>
                  <a:srgbClr val="01070A"/>
                </a:solidFill>
                <a:latin typeface="Open Sans 2"/>
                <a:ea typeface="Open Sans 2"/>
              </a:rPr>
              <a:t>後期市場</a:t>
            </a:r>
            <a:r>
              <a:rPr lang="zh-TW" altLang="en-US" sz="5792" dirty="0">
                <a:solidFill>
                  <a:srgbClr val="01070A"/>
                </a:solidFill>
                <a:latin typeface="Open Sans 2"/>
                <a:ea typeface="Open Sans 2"/>
              </a:rPr>
              <a:t>：華語地區</a:t>
            </a:r>
            <a:endParaRPr lang="en-US" sz="5792" dirty="0">
              <a:solidFill>
                <a:srgbClr val="01070A"/>
              </a:solidFill>
              <a:ea typeface="Open Sans 2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74548" y="441445"/>
              <a:ext cx="1025110" cy="1183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2</a:t>
              </a:r>
              <a:r>
                <a:rPr lang="en-US" altLang="zh-TW" sz="5302" dirty="0">
                  <a:solidFill>
                    <a:srgbClr val="000000"/>
                  </a:solidFill>
                  <a:latin typeface="Open Sans 1 Bold"/>
                </a:rPr>
                <a:t>6</a:t>
              </a:r>
              <a:endParaRPr lang="en-US" sz="5302" dirty="0">
                <a:solidFill>
                  <a:srgbClr val="000000"/>
                </a:solidFill>
                <a:latin typeface="Open Sans 1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1782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六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5992540" y="972757"/>
            <a:ext cx="6418187" cy="924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dirty="0">
                <a:solidFill>
                  <a:srgbClr val="01070A"/>
                </a:solidFill>
                <a:ea typeface="Open Sans 2 Bold"/>
              </a:rPr>
              <a:t>產品定位</a:t>
            </a:r>
            <a:endParaRPr lang="en-US" sz="5533" dirty="0">
              <a:solidFill>
                <a:srgbClr val="01070A"/>
              </a:solidFill>
              <a:ea typeface="Open Sans 2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622504" y="3624347"/>
            <a:ext cx="13904768" cy="20138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zh-TW" altLang="en-US" sz="6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結合了新資訊技術，具備易用性與即時性的人工智慧健康輔助應用</a:t>
            </a:r>
            <a:endParaRPr lang="en-US" altLang="zh-TW" sz="6000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74548" y="441445"/>
              <a:ext cx="1025110" cy="1183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2</a:t>
              </a:r>
              <a:r>
                <a:rPr lang="en-US" altLang="zh-TW" sz="5302" dirty="0">
                  <a:solidFill>
                    <a:srgbClr val="000000"/>
                  </a:solidFill>
                  <a:latin typeface="Open Sans 1 Bold"/>
                </a:rPr>
                <a:t>7</a:t>
              </a:r>
              <a:endParaRPr lang="en-US" sz="5302" dirty="0">
                <a:solidFill>
                  <a:srgbClr val="000000"/>
                </a:solidFill>
                <a:latin typeface="Open Sans 1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639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343159" y="8039100"/>
            <a:ext cx="4802201" cy="2071918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七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992540" y="972757"/>
            <a:ext cx="6418187" cy="9241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en-US" altLang="zh-TW" sz="5533" dirty="0">
                <a:solidFill>
                  <a:srgbClr val="01070A"/>
                </a:solidFill>
                <a:ea typeface="Open Sans 2 Bold"/>
              </a:rPr>
              <a:t>SWOT</a:t>
            </a:r>
            <a:r>
              <a:rPr lang="zh-TW" altLang="en-US" sz="5533" dirty="0">
                <a:solidFill>
                  <a:srgbClr val="01070A"/>
                </a:solidFill>
                <a:ea typeface="Open Sans 2 Bold"/>
              </a:rPr>
              <a:t>分析</a:t>
            </a:r>
            <a:endParaRPr lang="en-US" sz="5533" dirty="0">
              <a:solidFill>
                <a:srgbClr val="01070A"/>
              </a:solidFill>
              <a:ea typeface="Open Sans 2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74548" y="441445"/>
              <a:ext cx="1025110" cy="1183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2</a:t>
              </a:r>
              <a:r>
                <a:rPr lang="en-US" altLang="zh-TW" sz="5302" dirty="0">
                  <a:solidFill>
                    <a:srgbClr val="000000"/>
                  </a:solidFill>
                  <a:latin typeface="Open Sans 1 Bold"/>
                </a:rPr>
                <a:t>8</a:t>
              </a:r>
              <a:endParaRPr lang="en-US" sz="5302" dirty="0">
                <a:solidFill>
                  <a:srgbClr val="000000"/>
                </a:solidFill>
                <a:latin typeface="Open Sans 1 Bold"/>
              </a:endParaRPr>
            </a:p>
          </p:txBody>
        </p: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64E959DD-8206-825B-D0AD-C3665B35F5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14594" y="2832600"/>
            <a:ext cx="9683563" cy="571454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144E189-6EAF-4E77-BF2D-06F46B6CCE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99054" y="2809002"/>
            <a:ext cx="1691787" cy="7620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5FCB0C0-6EFD-4A0C-A6F8-22379424EC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26860" y="2770898"/>
            <a:ext cx="1691787" cy="7620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303E750-715C-40BD-8540-4F3880649C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74642" y="2822553"/>
            <a:ext cx="1691787" cy="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89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>
                <a:solidFill>
                  <a:srgbClr val="01070A"/>
                </a:solidFill>
                <a:ea typeface="Open Sans 1 Bold"/>
              </a:rPr>
              <a:t>八</a:t>
            </a:r>
            <a:endParaRPr lang="en-US" sz="5525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dirty="0">
                <a:solidFill>
                  <a:srgbClr val="01070A"/>
                </a:solidFill>
                <a:ea typeface="Open Sans 2 Bold"/>
              </a:rPr>
              <a:t>平台抽成</a:t>
            </a:r>
            <a:endParaRPr lang="en-US" sz="5533" dirty="0">
              <a:solidFill>
                <a:srgbClr val="01070A"/>
              </a:solidFill>
              <a:ea typeface="Open Sans 2 Bold"/>
            </a:endParaRPr>
          </a:p>
        </p:txBody>
      </p:sp>
      <p:grpSp>
        <p:nvGrpSpPr>
          <p:cNvPr id="26" name="Group 26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274548" y="441445"/>
              <a:ext cx="1025110" cy="11830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2</a:t>
              </a:r>
              <a:r>
                <a:rPr lang="en-US" altLang="zh-TW" sz="5302" dirty="0">
                  <a:solidFill>
                    <a:srgbClr val="000000"/>
                  </a:solidFill>
                  <a:latin typeface="Open Sans 1 Bold"/>
                </a:rPr>
                <a:t>9</a:t>
              </a:r>
              <a:endParaRPr lang="en-US" sz="5302" dirty="0">
                <a:solidFill>
                  <a:srgbClr val="000000"/>
                </a:solidFill>
                <a:latin typeface="Open Sans 1 Bold"/>
              </a:endParaRPr>
            </a:p>
          </p:txBody>
        </p:sp>
      </p:grpSp>
      <p:pic>
        <p:nvPicPr>
          <p:cNvPr id="29" name="圖片 28">
            <a:extLst>
              <a:ext uri="{FF2B5EF4-FFF2-40B4-BE49-F238E27FC236}">
                <a16:creationId xmlns:a16="http://schemas.microsoft.com/office/drawing/2014/main" id="{A631F88F-0C7A-4102-8D27-FD13F7B7C9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9065" y="2983851"/>
            <a:ext cx="10462785" cy="493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31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221969" cy="7507184"/>
            <a:chOff x="0" y="0"/>
            <a:chExt cx="3745704" cy="19772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45704" cy="1977201"/>
            </a:xfrm>
            <a:custGeom>
              <a:avLst/>
              <a:gdLst/>
              <a:ahLst/>
              <a:cxnLst/>
              <a:rect l="l" t="t" r="r" b="b"/>
              <a:pathLst>
                <a:path w="3745704" h="1977201">
                  <a:moveTo>
                    <a:pt x="0" y="0"/>
                  </a:moveTo>
                  <a:lnTo>
                    <a:pt x="3745704" y="0"/>
                  </a:lnTo>
                  <a:lnTo>
                    <a:pt x="3745704" y="1977201"/>
                  </a:lnTo>
                  <a:lnTo>
                    <a:pt x="0" y="1977201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45704" cy="2024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515127" y="1725074"/>
            <a:ext cx="14329315" cy="7640529"/>
            <a:chOff x="0" y="0"/>
            <a:chExt cx="3773976" cy="20123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773976" cy="2012320"/>
            </a:xfrm>
            <a:custGeom>
              <a:avLst/>
              <a:gdLst/>
              <a:ahLst/>
              <a:cxnLst/>
              <a:rect l="l" t="t" r="r" b="b"/>
              <a:pathLst>
                <a:path w="3773976" h="2012320">
                  <a:moveTo>
                    <a:pt x="5943" y="0"/>
                  </a:moveTo>
                  <a:lnTo>
                    <a:pt x="3768033" y="0"/>
                  </a:lnTo>
                  <a:cubicBezTo>
                    <a:pt x="3771315" y="0"/>
                    <a:pt x="3773976" y="2661"/>
                    <a:pt x="3773976" y="5943"/>
                  </a:cubicBezTo>
                  <a:lnTo>
                    <a:pt x="3773976" y="2006377"/>
                  </a:lnTo>
                  <a:cubicBezTo>
                    <a:pt x="3773976" y="2009660"/>
                    <a:pt x="3771315" y="2012320"/>
                    <a:pt x="3768033" y="2012320"/>
                  </a:cubicBezTo>
                  <a:lnTo>
                    <a:pt x="5943" y="2012320"/>
                  </a:lnTo>
                  <a:cubicBezTo>
                    <a:pt x="2661" y="2012320"/>
                    <a:pt x="0" y="2009660"/>
                    <a:pt x="0" y="2006377"/>
                  </a:cubicBezTo>
                  <a:lnTo>
                    <a:pt x="0" y="5943"/>
                  </a:lnTo>
                  <a:cubicBezTo>
                    <a:pt x="0" y="2661"/>
                    <a:pt x="2661" y="0"/>
                    <a:pt x="594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773976" cy="205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6928985" y="3431846"/>
            <a:ext cx="1833666" cy="506759"/>
          </a:xfrm>
          <a:custGeom>
            <a:avLst/>
            <a:gdLst/>
            <a:ahLst/>
            <a:cxnLst/>
            <a:rect l="l" t="t" r="r" b="b"/>
            <a:pathLst>
              <a:path w="1833666" h="506759">
                <a:moveTo>
                  <a:pt x="0" y="0"/>
                </a:moveTo>
                <a:lnTo>
                  <a:pt x="1833667" y="0"/>
                </a:lnTo>
                <a:lnTo>
                  <a:pt x="1833667" y="506758"/>
                </a:lnTo>
                <a:lnTo>
                  <a:pt x="0" y="5067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2147717" y="3318055"/>
            <a:ext cx="4463454" cy="551845"/>
          </a:xfrm>
          <a:custGeom>
            <a:avLst/>
            <a:gdLst/>
            <a:ahLst/>
            <a:cxnLst/>
            <a:rect l="l" t="t" r="r" b="b"/>
            <a:pathLst>
              <a:path w="4463454" h="551845">
                <a:moveTo>
                  <a:pt x="0" y="0"/>
                </a:moveTo>
                <a:lnTo>
                  <a:pt x="4463455" y="0"/>
                </a:lnTo>
                <a:lnTo>
                  <a:pt x="4463455" y="551845"/>
                </a:lnTo>
                <a:lnTo>
                  <a:pt x="0" y="5518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3739216" y="7269747"/>
            <a:ext cx="4548784" cy="2704116"/>
          </a:xfrm>
          <a:custGeom>
            <a:avLst/>
            <a:gdLst/>
            <a:ahLst/>
            <a:cxnLst/>
            <a:rect l="l" t="t" r="r" b="b"/>
            <a:pathLst>
              <a:path w="4548784" h="2704116">
                <a:moveTo>
                  <a:pt x="0" y="0"/>
                </a:moveTo>
                <a:lnTo>
                  <a:pt x="4548784" y="0"/>
                </a:lnTo>
                <a:lnTo>
                  <a:pt x="4548784" y="2704116"/>
                </a:lnTo>
                <a:lnTo>
                  <a:pt x="0" y="27041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064700" y="2856859"/>
            <a:ext cx="13259777" cy="103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86"/>
              </a:lnSpc>
              <a:spcBef>
                <a:spcPct val="0"/>
              </a:spcBef>
            </a:pPr>
            <a:r>
              <a:rPr lang="en-US" sz="6061">
                <a:solidFill>
                  <a:srgbClr val="01070A"/>
                </a:solidFill>
                <a:ea typeface="Carelia"/>
              </a:rPr>
              <a:t>科技時代：久坐、高齡化、肥胖率上升</a:t>
            </a:r>
          </a:p>
        </p:txBody>
      </p:sp>
      <p:sp>
        <p:nvSpPr>
          <p:cNvPr id="14" name="Freeform 14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9144000" y="3431846"/>
            <a:ext cx="2622717" cy="324263"/>
          </a:xfrm>
          <a:custGeom>
            <a:avLst/>
            <a:gdLst/>
            <a:ahLst/>
            <a:cxnLst/>
            <a:rect l="l" t="t" r="r" b="b"/>
            <a:pathLst>
              <a:path w="2622717" h="324263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1655763" y="4827020"/>
            <a:ext cx="2815132" cy="2815132"/>
          </a:xfrm>
          <a:custGeom>
            <a:avLst/>
            <a:gdLst/>
            <a:ahLst/>
            <a:cxnLst/>
            <a:rect l="l" t="t" r="r" b="b"/>
            <a:pathLst>
              <a:path w="2815132" h="2815132">
                <a:moveTo>
                  <a:pt x="0" y="0"/>
                </a:moveTo>
                <a:lnTo>
                  <a:pt x="2815132" y="0"/>
                </a:lnTo>
                <a:lnTo>
                  <a:pt x="2815132" y="2815132"/>
                </a:lnTo>
                <a:lnTo>
                  <a:pt x="0" y="28151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8095254" y="4652979"/>
            <a:ext cx="2331784" cy="3163214"/>
          </a:xfrm>
          <a:custGeom>
            <a:avLst/>
            <a:gdLst/>
            <a:ahLst/>
            <a:cxnLst/>
            <a:rect l="l" t="t" r="r" b="b"/>
            <a:pathLst>
              <a:path w="2331784" h="3163214">
                <a:moveTo>
                  <a:pt x="0" y="0"/>
                </a:moveTo>
                <a:lnTo>
                  <a:pt x="2331784" y="0"/>
                </a:lnTo>
                <a:lnTo>
                  <a:pt x="2331784" y="3163215"/>
                </a:lnTo>
                <a:lnTo>
                  <a:pt x="0" y="316321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3920786" y="4652979"/>
            <a:ext cx="2945743" cy="3163214"/>
          </a:xfrm>
          <a:custGeom>
            <a:avLst/>
            <a:gdLst/>
            <a:ahLst/>
            <a:cxnLst/>
            <a:rect l="l" t="t" r="r" b="b"/>
            <a:pathLst>
              <a:path w="2945743" h="3163214">
                <a:moveTo>
                  <a:pt x="0" y="0"/>
                </a:moveTo>
                <a:lnTo>
                  <a:pt x="2945743" y="0"/>
                </a:lnTo>
                <a:lnTo>
                  <a:pt x="2945743" y="3163215"/>
                </a:lnTo>
                <a:lnTo>
                  <a:pt x="0" y="316321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研究動機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99365" y="408639"/>
              <a:ext cx="1025110" cy="118305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9679" y="1725520"/>
            <a:ext cx="14849688" cy="8117195"/>
            <a:chOff x="0" y="0"/>
            <a:chExt cx="3911029" cy="2137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1029" cy="2137862"/>
            </a:xfrm>
            <a:custGeom>
              <a:avLst/>
              <a:gdLst/>
              <a:ahLst/>
              <a:cxnLst/>
              <a:rect l="l" t="t" r="r" b="b"/>
              <a:pathLst>
                <a:path w="3911029" h="2137862">
                  <a:moveTo>
                    <a:pt x="5735" y="0"/>
                  </a:moveTo>
                  <a:lnTo>
                    <a:pt x="3905294" y="0"/>
                  </a:lnTo>
                  <a:cubicBezTo>
                    <a:pt x="3906815" y="0"/>
                    <a:pt x="3908273" y="604"/>
                    <a:pt x="3909349" y="1680"/>
                  </a:cubicBezTo>
                  <a:cubicBezTo>
                    <a:pt x="3910424" y="2755"/>
                    <a:pt x="3911029" y="4214"/>
                    <a:pt x="3911029" y="5735"/>
                  </a:cubicBezTo>
                  <a:lnTo>
                    <a:pt x="3911029" y="2132127"/>
                  </a:lnTo>
                  <a:cubicBezTo>
                    <a:pt x="3911029" y="2133648"/>
                    <a:pt x="3910424" y="2135107"/>
                    <a:pt x="3909349" y="2136182"/>
                  </a:cubicBezTo>
                  <a:cubicBezTo>
                    <a:pt x="3908273" y="2137258"/>
                    <a:pt x="3906815" y="2137862"/>
                    <a:pt x="3905294" y="2137862"/>
                  </a:cubicBezTo>
                  <a:lnTo>
                    <a:pt x="5735" y="2137862"/>
                  </a:lnTo>
                  <a:cubicBezTo>
                    <a:pt x="2568" y="2137862"/>
                    <a:pt x="0" y="2135294"/>
                    <a:pt x="0" y="2132127"/>
                  </a:cubicBezTo>
                  <a:lnTo>
                    <a:pt x="0" y="5735"/>
                  </a:lnTo>
                  <a:cubicBezTo>
                    <a:pt x="0" y="4214"/>
                    <a:pt x="604" y="2755"/>
                    <a:pt x="1680" y="1680"/>
                  </a:cubicBezTo>
                  <a:cubicBezTo>
                    <a:pt x="2755" y="604"/>
                    <a:pt x="4214" y="0"/>
                    <a:pt x="573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1029" cy="2185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6866529" y="3502729"/>
            <a:ext cx="1833666" cy="506759"/>
          </a:xfrm>
          <a:custGeom>
            <a:avLst/>
            <a:gdLst/>
            <a:ahLst/>
            <a:cxnLst/>
            <a:rect l="l" t="t" r="r" b="b"/>
            <a:pathLst>
              <a:path w="1833666" h="506759">
                <a:moveTo>
                  <a:pt x="0" y="0"/>
                </a:moveTo>
                <a:lnTo>
                  <a:pt x="1833666" y="0"/>
                </a:lnTo>
                <a:lnTo>
                  <a:pt x="1833666" y="506759"/>
                </a:lnTo>
                <a:lnTo>
                  <a:pt x="0" y="5067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2704846" y="3548802"/>
            <a:ext cx="4051355" cy="500895"/>
          </a:xfrm>
          <a:custGeom>
            <a:avLst/>
            <a:gdLst/>
            <a:ahLst/>
            <a:cxnLst/>
            <a:rect l="l" t="t" r="r" b="b"/>
            <a:pathLst>
              <a:path w="4051355" h="500895">
                <a:moveTo>
                  <a:pt x="0" y="0"/>
                </a:moveTo>
                <a:lnTo>
                  <a:pt x="4051355" y="0"/>
                </a:lnTo>
                <a:lnTo>
                  <a:pt x="4051355" y="500895"/>
                </a:lnTo>
                <a:lnTo>
                  <a:pt x="0" y="5008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4415925" y="7888755"/>
            <a:ext cx="3817105" cy="2269155"/>
          </a:xfrm>
          <a:custGeom>
            <a:avLst/>
            <a:gdLst/>
            <a:ahLst/>
            <a:cxnLst/>
            <a:rect l="l" t="t" r="r" b="b"/>
            <a:pathLst>
              <a:path w="3817105" h="2269155">
                <a:moveTo>
                  <a:pt x="0" y="0"/>
                </a:moveTo>
                <a:lnTo>
                  <a:pt x="3817104" y="0"/>
                </a:lnTo>
                <a:lnTo>
                  <a:pt x="3817104" y="2269154"/>
                </a:lnTo>
                <a:lnTo>
                  <a:pt x="0" y="22691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3064700" y="2994252"/>
            <a:ext cx="13259777" cy="1035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86"/>
              </a:lnSpc>
              <a:spcBef>
                <a:spcPct val="0"/>
              </a:spcBef>
            </a:pPr>
            <a:r>
              <a:rPr lang="en-US" sz="6061">
                <a:solidFill>
                  <a:srgbClr val="01070A"/>
                </a:solidFill>
                <a:ea typeface="Carelia"/>
              </a:rPr>
              <a:t>健康問題：駝背、關節痠痛、腰酸背痛</a:t>
            </a:r>
          </a:p>
        </p:txBody>
      </p:sp>
      <p:sp>
        <p:nvSpPr>
          <p:cNvPr id="14" name="Freeform 14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9144000" y="3569238"/>
            <a:ext cx="3560846" cy="440250"/>
          </a:xfrm>
          <a:custGeom>
            <a:avLst/>
            <a:gdLst/>
            <a:ahLst/>
            <a:cxnLst/>
            <a:rect l="l" t="t" r="r" b="b"/>
            <a:pathLst>
              <a:path w="3560846" h="440250">
                <a:moveTo>
                  <a:pt x="0" y="0"/>
                </a:moveTo>
                <a:lnTo>
                  <a:pt x="3560846" y="0"/>
                </a:lnTo>
                <a:lnTo>
                  <a:pt x="3560846" y="440250"/>
                </a:lnTo>
                <a:lnTo>
                  <a:pt x="0" y="4402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4405662" y="4511415"/>
            <a:ext cx="2460867" cy="1488824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2728774" y="7440562"/>
            <a:ext cx="2362276" cy="2451418"/>
          </a:xfrm>
          <a:custGeom>
            <a:avLst/>
            <a:gdLst/>
            <a:ahLst/>
            <a:cxnLst/>
            <a:rect l="l" t="t" r="r" b="b"/>
            <a:pathLst>
              <a:path w="2362276" h="2451418">
                <a:moveTo>
                  <a:pt x="0" y="0"/>
                </a:moveTo>
                <a:lnTo>
                  <a:pt x="2362276" y="0"/>
                </a:lnTo>
                <a:lnTo>
                  <a:pt x="2362276" y="2451418"/>
                </a:lnTo>
                <a:lnTo>
                  <a:pt x="0" y="245141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研究動機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8774" y="4811697"/>
            <a:ext cx="14159389" cy="231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  <a:spcBef>
                <a:spcPct val="0"/>
              </a:spcBef>
            </a:pPr>
            <a:r>
              <a:rPr lang="en-US" sz="4414">
                <a:solidFill>
                  <a:srgbClr val="01070A"/>
                </a:solidFill>
                <a:latin typeface="Open Sans 1 Bold"/>
                <a:ea typeface="Open Sans 1 Bold"/>
              </a:rPr>
              <a:t>全球： 5.28億人患有骨關節炎，未來患病人數將持續增加</a:t>
            </a:r>
          </a:p>
          <a:p>
            <a:pPr algn="ctr">
              <a:lnSpc>
                <a:spcPts val="6180"/>
              </a:lnSpc>
              <a:spcBef>
                <a:spcPct val="0"/>
              </a:spcBef>
            </a:pPr>
            <a:endParaRPr lang="en-US" sz="4414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80"/>
              </a:lnSpc>
              <a:spcBef>
                <a:spcPct val="0"/>
              </a:spcBef>
            </a:pPr>
            <a:r>
              <a:rPr lang="en-US" sz="4414">
                <a:solidFill>
                  <a:srgbClr val="01070A"/>
                </a:solidFill>
                <a:ea typeface="Open Sans 1 Bold"/>
              </a:rPr>
              <a:t>台灣： 論文指出，未來復健門診的需求量有顯著上升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74548" y="404871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9679" y="1725520"/>
            <a:ext cx="14849688" cy="8117195"/>
            <a:chOff x="0" y="0"/>
            <a:chExt cx="3911029" cy="2137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1029" cy="2137862"/>
            </a:xfrm>
            <a:custGeom>
              <a:avLst/>
              <a:gdLst/>
              <a:ahLst/>
              <a:cxnLst/>
              <a:rect l="l" t="t" r="r" b="b"/>
              <a:pathLst>
                <a:path w="3911029" h="2137862">
                  <a:moveTo>
                    <a:pt x="5735" y="0"/>
                  </a:moveTo>
                  <a:lnTo>
                    <a:pt x="3905294" y="0"/>
                  </a:lnTo>
                  <a:cubicBezTo>
                    <a:pt x="3906815" y="0"/>
                    <a:pt x="3908273" y="604"/>
                    <a:pt x="3909349" y="1680"/>
                  </a:cubicBezTo>
                  <a:cubicBezTo>
                    <a:pt x="3910424" y="2755"/>
                    <a:pt x="3911029" y="4214"/>
                    <a:pt x="3911029" y="5735"/>
                  </a:cubicBezTo>
                  <a:lnTo>
                    <a:pt x="3911029" y="2132127"/>
                  </a:lnTo>
                  <a:cubicBezTo>
                    <a:pt x="3911029" y="2133648"/>
                    <a:pt x="3910424" y="2135107"/>
                    <a:pt x="3909349" y="2136182"/>
                  </a:cubicBezTo>
                  <a:cubicBezTo>
                    <a:pt x="3908273" y="2137258"/>
                    <a:pt x="3906815" y="2137862"/>
                    <a:pt x="3905294" y="2137862"/>
                  </a:cubicBezTo>
                  <a:lnTo>
                    <a:pt x="5735" y="2137862"/>
                  </a:lnTo>
                  <a:cubicBezTo>
                    <a:pt x="2568" y="2137862"/>
                    <a:pt x="0" y="2135294"/>
                    <a:pt x="0" y="2132127"/>
                  </a:cubicBezTo>
                  <a:lnTo>
                    <a:pt x="0" y="5735"/>
                  </a:lnTo>
                  <a:cubicBezTo>
                    <a:pt x="0" y="4214"/>
                    <a:pt x="604" y="2755"/>
                    <a:pt x="1680" y="1680"/>
                  </a:cubicBezTo>
                  <a:cubicBezTo>
                    <a:pt x="2755" y="604"/>
                    <a:pt x="4214" y="0"/>
                    <a:pt x="573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1029" cy="2185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4415925" y="7888755"/>
            <a:ext cx="3817105" cy="2269155"/>
          </a:xfrm>
          <a:custGeom>
            <a:avLst/>
            <a:gdLst/>
            <a:ahLst/>
            <a:cxnLst/>
            <a:rect l="l" t="t" r="r" b="b"/>
            <a:pathLst>
              <a:path w="3817105" h="2269155">
                <a:moveTo>
                  <a:pt x="0" y="0"/>
                </a:moveTo>
                <a:lnTo>
                  <a:pt x="3817104" y="0"/>
                </a:lnTo>
                <a:lnTo>
                  <a:pt x="3817104" y="2269154"/>
                </a:lnTo>
                <a:lnTo>
                  <a:pt x="0" y="226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7120822" y="5111658"/>
            <a:ext cx="4527103" cy="4560269"/>
          </a:xfrm>
          <a:custGeom>
            <a:avLst/>
            <a:gdLst/>
            <a:ahLst/>
            <a:cxnLst/>
            <a:rect l="l" t="t" r="r" b="b"/>
            <a:pathLst>
              <a:path w="4527103" h="4560269">
                <a:moveTo>
                  <a:pt x="0" y="0"/>
                </a:moveTo>
                <a:lnTo>
                  <a:pt x="4527103" y="0"/>
                </a:lnTo>
                <a:lnTo>
                  <a:pt x="4527103" y="4560268"/>
                </a:lnTo>
                <a:lnTo>
                  <a:pt x="0" y="45602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 rot="-503800">
            <a:off x="12065988" y="3705375"/>
            <a:ext cx="661957" cy="1480236"/>
          </a:xfrm>
          <a:custGeom>
            <a:avLst/>
            <a:gdLst/>
            <a:ahLst/>
            <a:cxnLst/>
            <a:rect l="l" t="t" r="r" b="b"/>
            <a:pathLst>
              <a:path w="661957" h="1480236">
                <a:moveTo>
                  <a:pt x="0" y="0"/>
                </a:moveTo>
                <a:lnTo>
                  <a:pt x="661957" y="0"/>
                </a:lnTo>
                <a:lnTo>
                  <a:pt x="661957" y="1480237"/>
                </a:lnTo>
                <a:lnTo>
                  <a:pt x="0" y="14802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3430803" y="2856859"/>
            <a:ext cx="13259777" cy="2112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8486"/>
              </a:lnSpc>
            </a:pPr>
            <a:r>
              <a:rPr lang="en-US" sz="6061">
                <a:solidFill>
                  <a:srgbClr val="01070A"/>
                </a:solidFill>
                <a:latin typeface="Carelia"/>
                <a:ea typeface="Carelia"/>
              </a:rPr>
              <a:t>關節問題並不會在一夕之間就造成...</a:t>
            </a:r>
          </a:p>
          <a:p>
            <a:pPr marL="0" lvl="0" indent="0">
              <a:lnSpc>
                <a:spcPts val="8486"/>
              </a:lnSpc>
              <a:spcBef>
                <a:spcPct val="0"/>
              </a:spcBef>
            </a:pPr>
            <a:r>
              <a:rPr lang="en-US" sz="6061">
                <a:solidFill>
                  <a:srgbClr val="01070A"/>
                </a:solidFill>
                <a:ea typeface="Carelia"/>
              </a:rPr>
              <a:t>定期檢測來預防才是重點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55297" y="6969659"/>
            <a:ext cx="3858151" cy="1000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28"/>
              </a:lnSpc>
              <a:spcBef>
                <a:spcPct val="0"/>
              </a:spcBef>
            </a:pPr>
            <a:r>
              <a:rPr lang="en-US" sz="5948" dirty="0" err="1">
                <a:solidFill>
                  <a:srgbClr val="01070A"/>
                </a:solidFill>
                <a:ea typeface="Open Sans 1 Bold"/>
              </a:rPr>
              <a:t>關節活動度</a:t>
            </a:r>
            <a:endParaRPr lang="en-US" sz="5948" dirty="0">
              <a:solidFill>
                <a:srgbClr val="01070A"/>
              </a:solidFill>
              <a:ea typeface="Open Sans 1 Bold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274548" y="448467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05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4689" y="1493285"/>
            <a:ext cx="15335313" cy="8339102"/>
            <a:chOff x="0" y="0"/>
            <a:chExt cx="4038930" cy="21963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38930" cy="2196307"/>
            </a:xfrm>
            <a:custGeom>
              <a:avLst/>
              <a:gdLst/>
              <a:ahLst/>
              <a:cxnLst/>
              <a:rect l="l" t="t" r="r" b="b"/>
              <a:pathLst>
                <a:path w="4038930" h="2196307">
                  <a:moveTo>
                    <a:pt x="5553" y="0"/>
                  </a:moveTo>
                  <a:lnTo>
                    <a:pt x="4033377" y="0"/>
                  </a:lnTo>
                  <a:cubicBezTo>
                    <a:pt x="4034850" y="0"/>
                    <a:pt x="4036262" y="585"/>
                    <a:pt x="4037304" y="1627"/>
                  </a:cubicBezTo>
                  <a:cubicBezTo>
                    <a:pt x="4038345" y="2668"/>
                    <a:pt x="4038930" y="4080"/>
                    <a:pt x="4038930" y="5553"/>
                  </a:cubicBezTo>
                  <a:lnTo>
                    <a:pt x="4038930" y="2190753"/>
                  </a:lnTo>
                  <a:cubicBezTo>
                    <a:pt x="4038930" y="2193821"/>
                    <a:pt x="4036444" y="2196307"/>
                    <a:pt x="4033377" y="2196307"/>
                  </a:cubicBezTo>
                  <a:lnTo>
                    <a:pt x="5553" y="2196307"/>
                  </a:lnTo>
                  <a:cubicBezTo>
                    <a:pt x="2486" y="2196307"/>
                    <a:pt x="0" y="2193821"/>
                    <a:pt x="0" y="2190753"/>
                  </a:cubicBezTo>
                  <a:lnTo>
                    <a:pt x="0" y="5553"/>
                  </a:lnTo>
                  <a:cubicBezTo>
                    <a:pt x="0" y="2486"/>
                    <a:pt x="2486" y="0"/>
                    <a:pt x="55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38930" cy="224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2909094" y="3954557"/>
            <a:ext cx="14157027" cy="6203352"/>
          </a:xfrm>
          <a:custGeom>
            <a:avLst/>
            <a:gdLst/>
            <a:ahLst/>
            <a:cxnLst/>
            <a:rect l="l" t="t" r="r" b="b"/>
            <a:pathLst>
              <a:path w="14157027" h="6203352">
                <a:moveTo>
                  <a:pt x="0" y="0"/>
                </a:moveTo>
                <a:lnTo>
                  <a:pt x="14157026" y="0"/>
                </a:lnTo>
                <a:lnTo>
                  <a:pt x="14157026" y="6203352"/>
                </a:lnTo>
                <a:lnTo>
                  <a:pt x="0" y="620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788089" y="2578724"/>
            <a:ext cx="12711822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1070A"/>
                </a:solidFill>
                <a:ea typeface="Carelia"/>
              </a:rPr>
              <a:t>物理治療師的建議：</a:t>
            </a:r>
          </a:p>
          <a:p>
            <a:pPr marL="0" lvl="0" indent="0">
              <a:lnSpc>
                <a:spcPts val="8400"/>
              </a:lnSpc>
              <a:spcBef>
                <a:spcPct val="0"/>
              </a:spcBef>
            </a:pPr>
            <a:endParaRPr lang="en-US" sz="6000">
              <a:solidFill>
                <a:srgbClr val="01070A"/>
              </a:solidFill>
              <a:ea typeface="Carelia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028165" y="1485580"/>
            <a:ext cx="2225963" cy="2761637"/>
          </a:xfrm>
          <a:custGeom>
            <a:avLst/>
            <a:gdLst/>
            <a:ahLst/>
            <a:cxnLst/>
            <a:rect l="l" t="t" r="r" b="b"/>
            <a:pathLst>
              <a:path w="2225963" h="2761637">
                <a:moveTo>
                  <a:pt x="0" y="0"/>
                </a:moveTo>
                <a:lnTo>
                  <a:pt x="2225963" y="0"/>
                </a:lnTo>
                <a:lnTo>
                  <a:pt x="2225963" y="2761637"/>
                </a:lnTo>
                <a:lnTo>
                  <a:pt x="0" y="27616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25979" y="5406851"/>
            <a:ext cx="9772732" cy="269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2298" lvl="1" indent="-556149">
              <a:lnSpc>
                <a:spcPts val="7212"/>
              </a:lnSpc>
              <a:buFont typeface="Arial"/>
              <a:buChar char="•"/>
            </a:pPr>
            <a:r>
              <a:rPr lang="en-US" sz="5151">
                <a:solidFill>
                  <a:srgbClr val="01070A"/>
                </a:solidFill>
                <a:ea typeface="Open Sans 1"/>
              </a:rPr>
              <a:t>以「關節活動度」檢測關節、</a:t>
            </a:r>
          </a:p>
          <a:p>
            <a:pPr>
              <a:lnSpc>
                <a:spcPts val="7212"/>
              </a:lnSpc>
            </a:pPr>
            <a:r>
              <a:rPr lang="en-US" sz="5151">
                <a:solidFill>
                  <a:srgbClr val="01070A"/>
                </a:solidFill>
                <a:latin typeface="Open Sans 1"/>
                <a:ea typeface="Open Sans 1"/>
              </a:rPr>
              <a:t>       體態是否正常</a:t>
            </a:r>
          </a:p>
          <a:p>
            <a:pPr marL="1112298" lvl="1" indent="-556149">
              <a:lnSpc>
                <a:spcPts val="7212"/>
              </a:lnSpc>
              <a:buFont typeface="Arial"/>
              <a:buChar char="•"/>
            </a:pPr>
            <a:r>
              <a:rPr lang="en-US" sz="5151">
                <a:solidFill>
                  <a:srgbClr val="01070A"/>
                </a:solidFill>
                <a:ea typeface="Open Sans 1"/>
              </a:rPr>
              <a:t>提供相關的保健知識、建議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74548" y="417972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06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301447" y="7820701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3180205" y="1788042"/>
            <a:ext cx="2713416" cy="3570285"/>
          </a:xfrm>
          <a:custGeom>
            <a:avLst/>
            <a:gdLst/>
            <a:ahLst/>
            <a:cxnLst/>
            <a:rect l="l" t="t" r="r" b="b"/>
            <a:pathLst>
              <a:path w="2713416" h="3570285">
                <a:moveTo>
                  <a:pt x="0" y="0"/>
                </a:moveTo>
                <a:lnTo>
                  <a:pt x="2713416" y="0"/>
                </a:lnTo>
                <a:lnTo>
                  <a:pt x="2713416" y="3570285"/>
                </a:lnTo>
                <a:lnTo>
                  <a:pt x="0" y="3570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70452" y="3917188"/>
            <a:ext cx="11347096" cy="287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92"/>
              </a:lnSpc>
            </a:pPr>
            <a:r>
              <a:rPr lang="en-US" sz="8280">
                <a:solidFill>
                  <a:srgbClr val="01070A"/>
                </a:solidFill>
                <a:ea typeface="Open Sans 1 Bold"/>
              </a:rPr>
              <a:t>本產品的構思，</a:t>
            </a:r>
          </a:p>
          <a:p>
            <a:pPr>
              <a:lnSpc>
                <a:spcPts val="11592"/>
              </a:lnSpc>
              <a:spcBef>
                <a:spcPct val="0"/>
              </a:spcBef>
            </a:pPr>
            <a:r>
              <a:rPr lang="en-US" sz="8280">
                <a:solidFill>
                  <a:srgbClr val="01070A"/>
                </a:solidFill>
                <a:latin typeface="Open Sans 1 Bold"/>
                <a:ea typeface="Open Sans 1 Bold"/>
              </a:rPr>
              <a:t>是否符合使用者的需求 ?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74548" y="443680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07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472180" y="7922197"/>
            <a:ext cx="3760849" cy="2235712"/>
          </a:xfrm>
          <a:custGeom>
            <a:avLst/>
            <a:gdLst/>
            <a:ahLst/>
            <a:cxnLst/>
            <a:rect l="l" t="t" r="r" b="b"/>
            <a:pathLst>
              <a:path w="3760849" h="2235712">
                <a:moveTo>
                  <a:pt x="0" y="0"/>
                </a:moveTo>
                <a:lnTo>
                  <a:pt x="3760849" y="0"/>
                </a:lnTo>
                <a:lnTo>
                  <a:pt x="3760849" y="2235712"/>
                </a:lnTo>
                <a:lnTo>
                  <a:pt x="0" y="2235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212177" y="4631257"/>
            <a:ext cx="13229907" cy="3290939"/>
          </a:xfrm>
          <a:custGeom>
            <a:avLst/>
            <a:gdLst/>
            <a:ahLst/>
            <a:cxnLst/>
            <a:rect l="l" t="t" r="r" b="b"/>
            <a:pathLst>
              <a:path w="13229907" h="3290939">
                <a:moveTo>
                  <a:pt x="0" y="0"/>
                </a:moveTo>
                <a:lnTo>
                  <a:pt x="13229907" y="0"/>
                </a:lnTo>
                <a:lnTo>
                  <a:pt x="13229907" y="3290940"/>
                </a:lnTo>
                <a:lnTo>
                  <a:pt x="0" y="3290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>
                <a:solidFill>
                  <a:srgbClr val="01070A"/>
                </a:solidFill>
                <a:ea typeface="Open Sans 1 Bold"/>
              </a:rPr>
              <a:t>問卷結果分析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74548" y="429416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08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5522628" y="8436334"/>
            <a:ext cx="2765372" cy="1643931"/>
          </a:xfrm>
          <a:custGeom>
            <a:avLst/>
            <a:gdLst/>
            <a:ahLst/>
            <a:cxnLst/>
            <a:rect l="l" t="t" r="r" b="b"/>
            <a:pathLst>
              <a:path w="2765372" h="1643931">
                <a:moveTo>
                  <a:pt x="0" y="0"/>
                </a:moveTo>
                <a:lnTo>
                  <a:pt x="2765372" y="0"/>
                </a:lnTo>
                <a:lnTo>
                  <a:pt x="2765372" y="1643932"/>
                </a:lnTo>
                <a:lnTo>
                  <a:pt x="0" y="1643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3037331" y="4631257"/>
            <a:ext cx="13537427" cy="3836173"/>
          </a:xfrm>
          <a:custGeom>
            <a:avLst/>
            <a:gdLst/>
            <a:ahLst/>
            <a:cxnLst/>
            <a:rect l="l" t="t" r="r" b="b"/>
            <a:pathLst>
              <a:path w="13537427" h="3836173">
                <a:moveTo>
                  <a:pt x="0" y="0"/>
                </a:moveTo>
                <a:lnTo>
                  <a:pt x="13537427" y="0"/>
                </a:lnTo>
                <a:lnTo>
                  <a:pt x="13537427" y="3836173"/>
                </a:lnTo>
                <a:lnTo>
                  <a:pt x="0" y="38361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>
                <a:solidFill>
                  <a:srgbClr val="01070A"/>
                </a:solidFill>
                <a:ea typeface="Open Sans 1 Bold"/>
              </a:rPr>
              <a:t>問卷結果分析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6964705" y="142155"/>
            <a:ext cx="1180655" cy="1347221"/>
            <a:chOff x="0" y="0"/>
            <a:chExt cx="1574207" cy="179629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574207" cy="1796294"/>
            </a:xfrm>
            <a:custGeom>
              <a:avLst/>
              <a:gdLst/>
              <a:ahLst/>
              <a:cxnLst/>
              <a:rect l="l" t="t" r="r" b="b"/>
              <a:pathLst>
                <a:path w="1574207" h="1796294">
                  <a:moveTo>
                    <a:pt x="0" y="0"/>
                  </a:moveTo>
                  <a:lnTo>
                    <a:pt x="1574207" y="0"/>
                  </a:lnTo>
                  <a:lnTo>
                    <a:pt x="1574207" y="1796294"/>
                  </a:lnTo>
                  <a:lnTo>
                    <a:pt x="0" y="17962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74548" y="429416"/>
              <a:ext cx="1025110" cy="11584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23"/>
                </a:lnSpc>
                <a:spcBef>
                  <a:spcPct val="0"/>
                </a:spcBef>
              </a:pPr>
              <a:r>
                <a:rPr lang="en-US" sz="5302" dirty="0">
                  <a:solidFill>
                    <a:srgbClr val="000000"/>
                  </a:solidFill>
                  <a:latin typeface="Open Sans 1 Bold"/>
                </a:rPr>
                <a:t>09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373</Words>
  <Application>Microsoft Office PowerPoint</Application>
  <PresentationFormat>自訂</PresentationFormat>
  <Paragraphs>203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6" baseType="lpstr">
      <vt:lpstr>Krabuler Bold</vt:lpstr>
      <vt:lpstr>Open Sans 2</vt:lpstr>
      <vt:lpstr>Open Sans 2 Bold</vt:lpstr>
      <vt:lpstr>可画手书</vt:lpstr>
      <vt:lpstr>Calibri</vt:lpstr>
      <vt:lpstr>微軟正黑體</vt:lpstr>
      <vt:lpstr>Krabuler</vt:lpstr>
      <vt:lpstr>Now Bold</vt:lpstr>
      <vt:lpstr>Open Sans 1</vt:lpstr>
      <vt:lpstr>Open Sans 1 Bold</vt:lpstr>
      <vt:lpstr>Carelia</vt:lpstr>
      <vt:lpstr>Achshelo</vt:lpstr>
      <vt:lpstr>Bryndan Write</vt:lpstr>
      <vt:lpstr>Dosis</vt:lpstr>
      <vt:lpstr>Arial</vt:lpstr>
      <vt:lpstr>Handy Casual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莊立倫</dc:creator>
  <cp:lastModifiedBy>品佑 陳</cp:lastModifiedBy>
  <cp:revision>5</cp:revision>
  <dcterms:created xsi:type="dcterms:W3CDTF">2006-08-16T00:00:00Z</dcterms:created>
  <dcterms:modified xsi:type="dcterms:W3CDTF">2023-12-26T07:13:46Z</dcterms:modified>
  <dc:identifier>DAF3x8Jkjyc</dc:identifier>
</cp:coreProperties>
</file>